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98" r:id="rId5"/>
  </p:sldMasterIdLst>
  <p:notesMasterIdLst>
    <p:notesMasterId r:id="rId21"/>
  </p:notesMasterIdLst>
  <p:sldIdLst>
    <p:sldId id="259" r:id="rId6"/>
    <p:sldId id="257" r:id="rId7"/>
    <p:sldId id="260" r:id="rId8"/>
    <p:sldId id="261" r:id="rId9"/>
    <p:sldId id="268" r:id="rId10"/>
    <p:sldId id="269" r:id="rId11"/>
    <p:sldId id="270" r:id="rId12"/>
    <p:sldId id="271" r:id="rId13"/>
    <p:sldId id="272" r:id="rId14"/>
    <p:sldId id="264" r:id="rId15"/>
    <p:sldId id="266" r:id="rId16"/>
    <p:sldId id="265" r:id="rId17"/>
    <p:sldId id="273" r:id="rId18"/>
    <p:sldId id="274" r:id="rId19"/>
    <p:sldId id="267" r:id="rId2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8033"/>
    <a:srgbClr val="5F4C24"/>
    <a:srgbClr val="A8D7EB"/>
    <a:srgbClr val="113C59"/>
    <a:srgbClr val="81A7C2"/>
    <a:srgbClr val="2F7DE1"/>
    <a:srgbClr val="5F5F5F"/>
    <a:srgbClr val="E5B01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86" autoAdjust="0"/>
    <p:restoredTop sz="96327" autoAdjust="0"/>
  </p:normalViewPr>
  <p:slideViewPr>
    <p:cSldViewPr>
      <p:cViewPr varScale="1">
        <p:scale>
          <a:sx n="128" d="100"/>
          <a:sy n="128" d="100"/>
        </p:scale>
        <p:origin x="120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ie Cobbin" userId="238506f6-432c-47b3-ac06-eef1ea0d2900" providerId="ADAL" clId="{3B2DC2F4-606E-824F-AD78-C4B9D51E5ADC}"/>
    <pc:docChg chg="modSld">
      <pc:chgData name="Evie Cobbin" userId="238506f6-432c-47b3-ac06-eef1ea0d2900" providerId="ADAL" clId="{3B2DC2F4-606E-824F-AD78-C4B9D51E5ADC}" dt="2021-10-04T08:16:36.448" v="3" actId="20577"/>
      <pc:docMkLst>
        <pc:docMk/>
      </pc:docMkLst>
      <pc:sldChg chg="modSp mod">
        <pc:chgData name="Evie Cobbin" userId="238506f6-432c-47b3-ac06-eef1ea0d2900" providerId="ADAL" clId="{3B2DC2F4-606E-824F-AD78-C4B9D51E5ADC}" dt="2021-10-04T08:16:36.448" v="3" actId="20577"/>
        <pc:sldMkLst>
          <pc:docMk/>
          <pc:sldMk cId="3518513455" sldId="264"/>
        </pc:sldMkLst>
        <pc:spChg chg="mod">
          <ac:chgData name="Evie Cobbin" userId="238506f6-432c-47b3-ac06-eef1ea0d2900" providerId="ADAL" clId="{3B2DC2F4-606E-824F-AD78-C4B9D51E5ADC}" dt="2021-10-04T08:16:34.616" v="1" actId="20577"/>
          <ac:spMkLst>
            <pc:docMk/>
            <pc:sldMk cId="3518513455" sldId="264"/>
            <ac:spMk id="2" creationId="{00000000-0000-0000-0000-000000000000}"/>
          </ac:spMkLst>
        </pc:spChg>
        <pc:spChg chg="mod">
          <ac:chgData name="Evie Cobbin" userId="238506f6-432c-47b3-ac06-eef1ea0d2900" providerId="ADAL" clId="{3B2DC2F4-606E-824F-AD78-C4B9D51E5ADC}" dt="2021-10-04T08:16:36.448" v="3" actId="20577"/>
          <ac:spMkLst>
            <pc:docMk/>
            <pc:sldMk cId="3518513455" sldId="264"/>
            <ac:spMk id="1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29FE211B-37A0-4C4B-9F07-C0B11260A106}" type="slidenum">
              <a:rPr lang="en-US" altLang="en-US"/>
              <a:pPr>
                <a:defRPr/>
              </a:pPr>
              <a:t>‹#›</a:t>
            </a:fld>
            <a:endParaRPr lang="en-US" altLang="en-US"/>
          </a:p>
        </p:txBody>
      </p:sp>
    </p:spTree>
    <p:extLst>
      <p:ext uri="{BB962C8B-B14F-4D97-AF65-F5344CB8AC3E}">
        <p14:creationId xmlns:p14="http://schemas.microsoft.com/office/powerpoint/2010/main" val="19753325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2816"/>
            <a:ext cx="7772400" cy="722511"/>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564904"/>
            <a:ext cx="6400800" cy="576064"/>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428565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614120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CDACAE9-9FD8-4BBF-8417-1FCE755CEBF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3766565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1472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18145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7884383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41013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CDACAE9-9FD8-4BBF-8417-1FCE755CEBF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735413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CDACAE9-9FD8-4BBF-8417-1FCE755CEBFA}" type="datetimeFigureOut">
              <a:rPr lang="en-GB" smtClean="0"/>
              <a:t>04/10/2021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27890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CDACAE9-9FD8-4BBF-8417-1FCE755CEBFA}" type="datetimeFigureOut">
              <a:rPr lang="en-GB" smtClean="0"/>
              <a:t>04/10/2021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26076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CDACAE9-9FD8-4BBF-8417-1FCE755CEBFA}" type="datetimeFigureOut">
              <a:rPr lang="en-GB" smtClean="0"/>
              <a:t>04/10/2021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347661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CDACAE9-9FD8-4BBF-8417-1FCE755CEBFA}" type="datetimeFigureOut">
              <a:rPr lang="en-GB" smtClean="0"/>
              <a:t>04/10/2021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B515F0-728D-4BDE-B621-CB41CDE4A581}" type="slidenum">
              <a:rPr lang="en-GB" smtClean="0"/>
              <a:t>‹#›</a:t>
            </a:fld>
            <a:endParaRPr lang="en-GB"/>
          </a:p>
        </p:txBody>
      </p:sp>
    </p:spTree>
    <p:extLst>
      <p:ext uri="{BB962C8B-B14F-4D97-AF65-F5344CB8AC3E}">
        <p14:creationId xmlns:p14="http://schemas.microsoft.com/office/powerpoint/2010/main" val="1870958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92807EF-4AD0-44F7-98E6-6D7C0241255D}" type="slidenum">
              <a:rPr lang="en-US" altLang="en-US" smtClean="0"/>
              <a:pPr>
                <a:defRPr/>
              </a:pPr>
              <a:t>‹#›</a:t>
            </a:fld>
            <a:endParaRPr lang="en-US" altLang="en-US" dirty="0"/>
          </a:p>
        </p:txBody>
      </p:sp>
    </p:spTree>
    <p:extLst>
      <p:ext uri="{BB962C8B-B14F-4D97-AF65-F5344CB8AC3E}">
        <p14:creationId xmlns:p14="http://schemas.microsoft.com/office/powerpoint/2010/main" val="327014052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H:\Marketing\Presentations\Promote Your Trip Powerpoint\Design Files\Powerpoint-Front-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6" descr="H:\Marketing\Logos\Halsbury\2. Halsbury Travel\PNG (for web-transparent background)\Halsbury Travel Colour 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613" y="404813"/>
            <a:ext cx="28479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97"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CDACAE9-9FD8-4BBF-8417-1FCE755CEBFA}" type="datetimeFigureOut">
              <a:rPr lang="en-GB" smtClean="0"/>
              <a:t>04/10/2021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B515F0-728D-4BDE-B621-CB41CDE4A581}" type="slidenum">
              <a:rPr lang="en-GB" smtClean="0"/>
              <a:t>‹#›</a:t>
            </a:fld>
            <a:endParaRPr lang="en-GB"/>
          </a:p>
        </p:txBody>
      </p:sp>
    </p:spTree>
    <p:extLst>
      <p:ext uri="{BB962C8B-B14F-4D97-AF65-F5344CB8AC3E}">
        <p14:creationId xmlns:p14="http://schemas.microsoft.com/office/powerpoint/2010/main" val="21584534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9.xml"/><Relationship Id="rId5" Type="http://schemas.openxmlformats.org/officeDocument/2006/relationships/image" Target="../media/image15.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492896"/>
            <a:ext cx="9144000" cy="4365105"/>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schemeClr val="bg1">
                  <a:lumMod val="95000"/>
                </a:schemeClr>
              </a:solidFill>
            </a:endParaRPr>
          </a:p>
        </p:txBody>
      </p:sp>
      <p:sp>
        <p:nvSpPr>
          <p:cNvPr id="3074" name="Title 1"/>
          <p:cNvSpPr>
            <a:spLocks noGrp="1"/>
          </p:cNvSpPr>
          <p:nvPr>
            <p:ph type="ctrTitle"/>
          </p:nvPr>
        </p:nvSpPr>
        <p:spPr bwMode="auto">
          <a:xfrm>
            <a:off x="653818" y="3023171"/>
            <a:ext cx="7836363" cy="1341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sz="4800" dirty="0">
                <a:solidFill>
                  <a:schemeClr val="bg1"/>
                </a:solidFill>
              </a:rPr>
              <a:t>[School Name]</a:t>
            </a:r>
            <a:br>
              <a:rPr lang="en-US" altLang="en-US" sz="4800" dirty="0">
                <a:solidFill>
                  <a:schemeClr val="bg1"/>
                </a:solidFill>
              </a:rPr>
            </a:br>
            <a:endParaRPr lang="en-US" altLang="en-US" sz="4800" dirty="0">
              <a:solidFill>
                <a:schemeClr val="bg1"/>
              </a:solidFill>
            </a:endParaRPr>
          </a:p>
        </p:txBody>
      </p:sp>
      <p:sp>
        <p:nvSpPr>
          <p:cNvPr id="3" name="Subtitle 2"/>
          <p:cNvSpPr>
            <a:spLocks noGrp="1"/>
          </p:cNvSpPr>
          <p:nvPr>
            <p:ph type="subTitle" idx="1"/>
          </p:nvPr>
        </p:nvSpPr>
        <p:spPr>
          <a:xfrm>
            <a:off x="653818" y="4509121"/>
            <a:ext cx="7836363" cy="720080"/>
          </a:xfrm>
        </p:spPr>
        <p:txBody>
          <a:bodyPr>
            <a:normAutofit/>
          </a:bodyPr>
          <a:lstStyle/>
          <a:p>
            <a:pPr>
              <a:defRPr/>
            </a:pPr>
            <a:r>
              <a:rPr lang="en-US" sz="2800" dirty="0">
                <a:solidFill>
                  <a:schemeClr val="bg1"/>
                </a:solidFill>
                <a:latin typeface="+mj-lt"/>
              </a:rPr>
              <a:t>[Trip Destination], [date]</a:t>
            </a:r>
          </a:p>
          <a:p>
            <a:pPr>
              <a:defRPr/>
            </a:pPr>
            <a:endParaRPr lang="en-GB" dirty="0">
              <a:solidFill>
                <a:srgbClr val="5F5F5F"/>
              </a:solidFill>
            </a:endParaRPr>
          </a:p>
        </p:txBody>
      </p:sp>
      <p:sp>
        <p:nvSpPr>
          <p:cNvPr id="6" name="Rectangle 5"/>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9" name="Subtitle 2"/>
          <p:cNvSpPr txBox="1">
            <a:spLocks/>
          </p:cNvSpPr>
          <p:nvPr/>
        </p:nvSpPr>
        <p:spPr>
          <a:xfrm>
            <a:off x="814595" y="692696"/>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5"/>
            <a:ext cx="9144000" cy="2669781"/>
          </a:xfrm>
          <a:prstGeom prst="rect">
            <a:avLst/>
          </a:prstGeom>
        </p:spPr>
      </p:pic>
      <p:sp>
        <p:nvSpPr>
          <p:cNvPr id="10" name="Subtitle 2"/>
          <p:cNvSpPr txBox="1">
            <a:spLocks/>
          </p:cNvSpPr>
          <p:nvPr/>
        </p:nvSpPr>
        <p:spPr>
          <a:xfrm>
            <a:off x="808425" y="1911699"/>
            <a:ext cx="7836363" cy="42845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*you can replace this image with the image on your quote*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1" y="1067714"/>
            <a:ext cx="3294473" cy="5790285"/>
          </a:xfrm>
          <a:prstGeom prst="rect">
            <a:avLst/>
          </a:prstGeom>
        </p:spPr>
      </p:pic>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356" y="332656"/>
            <a:ext cx="1972713" cy="662122"/>
          </a:xfrm>
          <a:prstGeom prst="rect">
            <a:avLst/>
          </a:prstGeom>
        </p:spPr>
      </p:pic>
      <p:sp>
        <p:nvSpPr>
          <p:cNvPr id="2" name="TextBox 1"/>
          <p:cNvSpPr txBox="1"/>
          <p:nvPr/>
        </p:nvSpPr>
        <p:spPr>
          <a:xfrm>
            <a:off x="3851920" y="1300698"/>
            <a:ext cx="4896544" cy="400110"/>
          </a:xfrm>
          <a:prstGeom prst="rect">
            <a:avLst/>
          </a:prstGeom>
          <a:noFill/>
        </p:spPr>
        <p:txBody>
          <a:bodyPr wrap="square" rtlCol="0">
            <a:spAutoFit/>
          </a:bodyPr>
          <a:lstStyle/>
          <a:p>
            <a:pPr lvl="0"/>
            <a:r>
              <a:rPr lang="en-GB" sz="2000" dirty="0">
                <a:solidFill>
                  <a:srgbClr val="2F7DE1"/>
                </a:solidFill>
                <a:latin typeface="+mn-lt"/>
              </a:rPr>
              <a:t>35 years of experience</a:t>
            </a:r>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9" name="TextBox 8"/>
          <p:cNvSpPr txBox="1"/>
          <p:nvPr/>
        </p:nvSpPr>
        <p:spPr>
          <a:xfrm>
            <a:off x="3851884" y="5733256"/>
            <a:ext cx="4896544" cy="584775"/>
          </a:xfrm>
          <a:prstGeom prst="rect">
            <a:avLst/>
          </a:prstGeom>
          <a:noFill/>
        </p:spPr>
        <p:txBody>
          <a:bodyPr wrap="square" rtlCol="0">
            <a:spAutoFit/>
          </a:bodyPr>
          <a:lstStyle/>
          <a:p>
            <a:pPr lvl="0"/>
            <a:r>
              <a:rPr lang="en-GB" sz="1600" dirty="0">
                <a:solidFill>
                  <a:srgbClr val="5F5F5F"/>
                </a:solidFill>
                <a:latin typeface="+mn-lt"/>
              </a:rPr>
              <a:t>You’re financially protected by Halsbury’s ABTA bond and all the company’s flight packages are ATOL protected too.</a:t>
            </a:r>
          </a:p>
        </p:txBody>
      </p:sp>
      <p:sp>
        <p:nvSpPr>
          <p:cNvPr id="10" name="TextBox 9"/>
          <p:cNvSpPr txBox="1"/>
          <p:nvPr/>
        </p:nvSpPr>
        <p:spPr>
          <a:xfrm>
            <a:off x="3851884" y="2829126"/>
            <a:ext cx="4896544" cy="1569660"/>
          </a:xfrm>
          <a:prstGeom prst="rect">
            <a:avLst/>
          </a:prstGeom>
          <a:noFill/>
        </p:spPr>
        <p:txBody>
          <a:bodyPr wrap="square" rtlCol="0">
            <a:spAutoFit/>
          </a:bodyPr>
          <a:lstStyle/>
          <a:p>
            <a:pPr lvl="0"/>
            <a:r>
              <a:rPr lang="en-GB" sz="1600" dirty="0">
                <a:solidFill>
                  <a:srgbClr val="5F5F5F"/>
                </a:solidFill>
                <a:latin typeface="+mn-lt"/>
              </a:rPr>
              <a:t>Keith’s passionate belief in the educational value of school trips is what drove the creation of Halsbury Travel. He wanted to make the process easier for teachers, so that more young people would have the opportunity to experience learning outside the classroom.</a:t>
            </a:r>
          </a:p>
        </p:txBody>
      </p:sp>
      <p:sp>
        <p:nvSpPr>
          <p:cNvPr id="11" name="TextBox 10"/>
          <p:cNvSpPr txBox="1"/>
          <p:nvPr/>
        </p:nvSpPr>
        <p:spPr>
          <a:xfrm>
            <a:off x="3851884" y="1689778"/>
            <a:ext cx="4896544" cy="1077218"/>
          </a:xfrm>
          <a:prstGeom prst="rect">
            <a:avLst/>
          </a:prstGeom>
          <a:noFill/>
        </p:spPr>
        <p:txBody>
          <a:bodyPr wrap="square" rtlCol="0">
            <a:spAutoFit/>
          </a:bodyPr>
          <a:lstStyle/>
          <a:p>
            <a:pPr lvl="0"/>
            <a:r>
              <a:rPr lang="en-GB" sz="1600" dirty="0">
                <a:solidFill>
                  <a:srgbClr val="5F5F5F"/>
                </a:solidFill>
                <a:latin typeface="+mn-lt"/>
              </a:rPr>
              <a:t>Halsbury Music is the specialist music tour division of Halsbury Travel. Halsbury Travel has been arranging school trips abroad for more than 35 years. The company was founded in 1986 by former teacher Keith Sharkey. </a:t>
            </a:r>
          </a:p>
        </p:txBody>
      </p:sp>
      <p:sp>
        <p:nvSpPr>
          <p:cNvPr id="12" name="TextBox 11"/>
          <p:cNvSpPr txBox="1"/>
          <p:nvPr/>
        </p:nvSpPr>
        <p:spPr>
          <a:xfrm>
            <a:off x="3851884" y="4609683"/>
            <a:ext cx="4896544" cy="400110"/>
          </a:xfrm>
          <a:prstGeom prst="rect">
            <a:avLst/>
          </a:prstGeom>
          <a:noFill/>
        </p:spPr>
        <p:txBody>
          <a:bodyPr wrap="square" rtlCol="0">
            <a:spAutoFit/>
          </a:bodyPr>
          <a:lstStyle/>
          <a:p>
            <a:pPr lvl="0"/>
            <a:r>
              <a:rPr lang="en-GB" sz="2000" dirty="0">
                <a:solidFill>
                  <a:srgbClr val="2F7DE1"/>
                </a:solidFill>
                <a:latin typeface="+mn-lt"/>
              </a:rPr>
              <a:t>Financially protected</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0696" y="5077498"/>
            <a:ext cx="1208569" cy="58375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7910" y="4985195"/>
            <a:ext cx="541507" cy="768355"/>
          </a:xfrm>
          <a:prstGeom prst="rect">
            <a:avLst/>
          </a:prstGeom>
        </p:spPr>
      </p:pic>
    </p:spTree>
    <p:extLst>
      <p:ext uri="{BB962C8B-B14F-4D97-AF65-F5344CB8AC3E}">
        <p14:creationId xmlns:p14="http://schemas.microsoft.com/office/powerpoint/2010/main" val="351851345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30" y="1067715"/>
            <a:ext cx="3294473" cy="5790285"/>
          </a:xfrm>
          <a:prstGeom prst="rect">
            <a:avLst/>
          </a:prstGeom>
        </p:spPr>
      </p:pic>
      <p:sp>
        <p:nvSpPr>
          <p:cNvPr id="2" name="TextBox 1"/>
          <p:cNvSpPr txBox="1"/>
          <p:nvPr/>
        </p:nvSpPr>
        <p:spPr>
          <a:xfrm>
            <a:off x="3779912" y="1484784"/>
            <a:ext cx="4896544" cy="400110"/>
          </a:xfrm>
          <a:prstGeom prst="rect">
            <a:avLst/>
          </a:prstGeom>
          <a:noFill/>
        </p:spPr>
        <p:txBody>
          <a:bodyPr wrap="square" rtlCol="0">
            <a:spAutoFit/>
          </a:bodyPr>
          <a:lstStyle/>
          <a:p>
            <a:pPr lvl="0"/>
            <a:r>
              <a:rPr lang="en-GB" sz="2000" dirty="0">
                <a:solidFill>
                  <a:srgbClr val="2F7DE1"/>
                </a:solidFill>
                <a:latin typeface="+mn-lt"/>
              </a:rPr>
              <a:t>Committed to prioritising health and safety</a:t>
            </a:r>
          </a:p>
        </p:txBody>
      </p:sp>
      <p:sp>
        <p:nvSpPr>
          <p:cNvPr id="3" name="Rectangle 2"/>
          <p:cNvSpPr/>
          <p:nvPr/>
        </p:nvSpPr>
        <p:spPr>
          <a:xfrm>
            <a:off x="288031" y="0"/>
            <a:ext cx="3294473" cy="13407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851920" y="377996"/>
            <a:ext cx="4968552" cy="646331"/>
          </a:xfrm>
          <a:prstGeom prst="rect">
            <a:avLst/>
          </a:prstGeom>
          <a:noFill/>
        </p:spPr>
        <p:txBody>
          <a:bodyPr wrap="square" rtlCol="0">
            <a:spAutoFit/>
          </a:bodyPr>
          <a:lstStyle/>
          <a:p>
            <a:r>
              <a:rPr lang="en-GB" sz="3600" dirty="0">
                <a:solidFill>
                  <a:srgbClr val="2F7DE1"/>
                </a:solidFill>
                <a:latin typeface="+mj-lt"/>
              </a:rPr>
              <a:t>Who’s our tour operator?</a:t>
            </a:r>
          </a:p>
        </p:txBody>
      </p:sp>
      <p:sp>
        <p:nvSpPr>
          <p:cNvPr id="10" name="TextBox 9"/>
          <p:cNvSpPr txBox="1"/>
          <p:nvPr/>
        </p:nvSpPr>
        <p:spPr>
          <a:xfrm>
            <a:off x="4716051" y="3762906"/>
            <a:ext cx="3672373" cy="1754326"/>
          </a:xfrm>
          <a:prstGeom prst="rect">
            <a:avLst/>
          </a:prstGeom>
          <a:noFill/>
        </p:spPr>
        <p:txBody>
          <a:bodyPr wrap="square" rtlCol="0">
            <a:spAutoFit/>
          </a:bodyPr>
          <a:lstStyle/>
          <a:p>
            <a:pPr lvl="0"/>
            <a:r>
              <a:rPr lang="en-GB" dirty="0">
                <a:solidFill>
                  <a:srgbClr val="5F5F5F"/>
                </a:solidFill>
                <a:latin typeface="+mn-lt"/>
              </a:rPr>
              <a:t>And it’s been awarded the Learning Outside the Classroom Quality Badge, which demonstrates its commitment to offering activities that are safe and beneficial to learning. </a:t>
            </a:r>
          </a:p>
        </p:txBody>
      </p:sp>
      <p:sp>
        <p:nvSpPr>
          <p:cNvPr id="11" name="TextBox 10"/>
          <p:cNvSpPr txBox="1"/>
          <p:nvPr/>
        </p:nvSpPr>
        <p:spPr>
          <a:xfrm>
            <a:off x="4716015" y="2012647"/>
            <a:ext cx="3672409" cy="1477328"/>
          </a:xfrm>
          <a:prstGeom prst="rect">
            <a:avLst/>
          </a:prstGeom>
          <a:noFill/>
        </p:spPr>
        <p:txBody>
          <a:bodyPr wrap="square" rtlCol="0">
            <a:spAutoFit/>
          </a:bodyPr>
          <a:lstStyle/>
          <a:p>
            <a:pPr lvl="0"/>
            <a:r>
              <a:rPr lang="en-GB" dirty="0">
                <a:solidFill>
                  <a:srgbClr val="5F5F5F"/>
                </a:solidFill>
                <a:latin typeface="+mn-lt"/>
              </a:rPr>
              <a:t>Halsbury is also an Assured Member of the School Travel Forum, which demonstrates its commitment to prioritising the health and safety of its groups.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364" y="2071208"/>
            <a:ext cx="633636" cy="617037"/>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05568" y="3906969"/>
            <a:ext cx="810448" cy="530143"/>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356" y="332656"/>
            <a:ext cx="1972713" cy="662122"/>
          </a:xfrm>
          <a:prstGeom prst="rect">
            <a:avLst/>
          </a:prstGeom>
        </p:spPr>
      </p:pic>
    </p:spTree>
    <p:extLst>
      <p:ext uri="{BB962C8B-B14F-4D97-AF65-F5344CB8AC3E}">
        <p14:creationId xmlns:p14="http://schemas.microsoft.com/office/powerpoint/2010/main" val="2166777200"/>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8" y="1765352"/>
            <a:ext cx="3030463" cy="303046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73413" y="2803003"/>
            <a:ext cx="4815012"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Relevant info on passport validity, visas etc.</a:t>
            </a:r>
          </a:p>
          <a:p>
            <a:pPr marL="285750" lvl="0" indent="-285750">
              <a:buFont typeface="Arial" panose="020B0604020202020204" pitchFamily="34" charset="0"/>
              <a:buChar char="•"/>
            </a:pPr>
            <a:r>
              <a:rPr lang="en-GB" dirty="0">
                <a:solidFill>
                  <a:srgbClr val="5F5F5F"/>
                </a:solidFill>
                <a:latin typeface="+mn-lt"/>
              </a:rPr>
              <a:t>Info on EHIC – free via the NHS website</a:t>
            </a:r>
          </a:p>
          <a:p>
            <a:pPr marL="285750" lvl="0" indent="-285750">
              <a:buFont typeface="Arial" panose="020B0604020202020204" pitchFamily="34" charset="0"/>
              <a:buChar char="•"/>
            </a:pPr>
            <a:r>
              <a:rPr lang="en-GB" dirty="0">
                <a:solidFill>
                  <a:srgbClr val="5F5F5F"/>
                </a:solidFill>
                <a:latin typeface="+mn-lt"/>
              </a:rPr>
              <a:t>Inform them that they will need to make you aware of any medical conditions/special dietary requirements that their child has as soon as possible</a:t>
            </a:r>
          </a:p>
          <a:p>
            <a:pPr marL="285750" lvl="0" indent="-285750">
              <a:buFont typeface="Arial" panose="020B0604020202020204" pitchFamily="34" charset="0"/>
              <a:buChar char="•"/>
            </a:pPr>
            <a:r>
              <a:rPr lang="en-GB" dirty="0">
                <a:solidFill>
                  <a:srgbClr val="5F5F5F"/>
                </a:solidFill>
                <a:latin typeface="+mn-lt"/>
              </a:rPr>
              <a:t>How much spending money should my child bring and in what currency?</a:t>
            </a:r>
          </a:p>
        </p:txBody>
      </p:sp>
    </p:spTree>
    <p:extLst>
      <p:ext uri="{BB962C8B-B14F-4D97-AF65-F5344CB8AC3E}">
        <p14:creationId xmlns:p14="http://schemas.microsoft.com/office/powerpoint/2010/main" val="1176048659"/>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1762128"/>
            <a:ext cx="3024334" cy="3024334"/>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Anything else we should know?</a:t>
            </a:r>
          </a:p>
        </p:txBody>
      </p:sp>
      <p:sp>
        <p:nvSpPr>
          <p:cNvPr id="7" name="TextBox 6"/>
          <p:cNvSpPr txBox="1"/>
          <p:nvPr/>
        </p:nvSpPr>
        <p:spPr>
          <a:xfrm>
            <a:off x="3516812" y="2518445"/>
            <a:ext cx="4959027" cy="3693319"/>
          </a:xfrm>
          <a:prstGeom prst="rect">
            <a:avLst/>
          </a:prstGeom>
          <a:noFill/>
        </p:spPr>
        <p:txBody>
          <a:bodyPr wrap="square" rtlCol="0">
            <a:spAutoFit/>
          </a:bodyPr>
          <a:lstStyle/>
          <a:p>
            <a:pPr lvl="0"/>
            <a:r>
              <a:rPr lang="en-GB" dirty="0">
                <a:solidFill>
                  <a:srgbClr val="5F5F5F"/>
                </a:solidFill>
                <a:latin typeface="+mn-lt"/>
              </a:rPr>
              <a:t>What clothing/equipment will I need to provide my child with?</a:t>
            </a:r>
          </a:p>
          <a:p>
            <a:pPr marL="285750" lvl="0" indent="-285750">
              <a:buFont typeface="Arial" panose="020B0604020202020204" pitchFamily="34" charset="0"/>
              <a:buChar char="•"/>
            </a:pPr>
            <a:r>
              <a:rPr lang="en-GB" dirty="0">
                <a:solidFill>
                  <a:srgbClr val="5F5F5F"/>
                </a:solidFill>
                <a:latin typeface="+mn-lt"/>
              </a:rPr>
              <a:t>A small backpack</a:t>
            </a:r>
          </a:p>
          <a:p>
            <a:pPr marL="285750" lvl="0" indent="-285750">
              <a:buFont typeface="Arial" panose="020B0604020202020204" pitchFamily="34" charset="0"/>
              <a:buChar char="•"/>
            </a:pPr>
            <a:r>
              <a:rPr lang="en-GB" dirty="0">
                <a:solidFill>
                  <a:srgbClr val="5F5F5F"/>
                </a:solidFill>
                <a:latin typeface="+mn-lt"/>
              </a:rPr>
              <a:t>Basic toiletries, i.e. shampoo and soap, toothbrush and toothpaste</a:t>
            </a:r>
          </a:p>
          <a:p>
            <a:pPr marL="285750" lvl="0" indent="-285750">
              <a:buFont typeface="Arial" panose="020B0604020202020204" pitchFamily="34" charset="0"/>
              <a:buChar char="•"/>
            </a:pPr>
            <a:r>
              <a:rPr lang="en-GB" dirty="0">
                <a:solidFill>
                  <a:srgbClr val="5F5F5F"/>
                </a:solidFill>
                <a:latin typeface="+mn-lt"/>
              </a:rPr>
              <a:t>Towel (if not provided by accommodation)</a:t>
            </a:r>
          </a:p>
          <a:p>
            <a:pPr marL="285750" lvl="0" indent="-285750">
              <a:buFont typeface="Arial" panose="020B0604020202020204" pitchFamily="34" charset="0"/>
              <a:buChar char="•"/>
            </a:pPr>
            <a:r>
              <a:rPr lang="en-GB" dirty="0">
                <a:solidFill>
                  <a:srgbClr val="5F5F5F"/>
                </a:solidFill>
                <a:latin typeface="+mn-lt"/>
              </a:rPr>
              <a:t>Sensible shoes</a:t>
            </a:r>
          </a:p>
          <a:p>
            <a:pPr marL="285750" lvl="0" indent="-285750">
              <a:buFont typeface="Arial" panose="020B0604020202020204" pitchFamily="34" charset="0"/>
              <a:buChar char="•"/>
            </a:pPr>
            <a:r>
              <a:rPr lang="en-GB" dirty="0">
                <a:solidFill>
                  <a:srgbClr val="5F5F5F"/>
                </a:solidFill>
                <a:latin typeface="+mn-lt"/>
              </a:rPr>
              <a:t>Raincoat (depending on destination)</a:t>
            </a:r>
          </a:p>
          <a:p>
            <a:pPr marL="285750" lvl="0" indent="-285750">
              <a:buFont typeface="Arial" panose="020B0604020202020204" pitchFamily="34" charset="0"/>
              <a:buChar char="•"/>
            </a:pPr>
            <a:r>
              <a:rPr lang="en-GB" dirty="0">
                <a:solidFill>
                  <a:srgbClr val="5F5F5F"/>
                </a:solidFill>
                <a:latin typeface="+mn-lt"/>
              </a:rPr>
              <a:t>Sun lotion (depending on destination)</a:t>
            </a:r>
          </a:p>
          <a:p>
            <a:pPr marL="285750" lvl="0" indent="-285750">
              <a:buFont typeface="Arial" panose="020B0604020202020204" pitchFamily="34" charset="0"/>
              <a:buChar char="•"/>
            </a:pPr>
            <a:r>
              <a:rPr lang="en-GB" dirty="0">
                <a:solidFill>
                  <a:srgbClr val="5F5F5F"/>
                </a:solidFill>
                <a:latin typeface="+mn-lt"/>
              </a:rPr>
              <a:t>Spare t-shirt, jumper, socks, underwear, coat </a:t>
            </a:r>
          </a:p>
          <a:p>
            <a:pPr marL="285750" lvl="0" indent="-285750">
              <a:buFont typeface="Arial" panose="020B0604020202020204" pitchFamily="34" charset="0"/>
              <a:buChar char="•"/>
            </a:pPr>
            <a:r>
              <a:rPr lang="en-GB" dirty="0">
                <a:solidFill>
                  <a:srgbClr val="5F5F5F"/>
                </a:solidFill>
                <a:latin typeface="+mn-lt"/>
              </a:rPr>
              <a:t>Camera (please note that this will be the student’s responsibility, please read the insurance documents carefully)</a:t>
            </a:r>
          </a:p>
        </p:txBody>
      </p:sp>
    </p:spTree>
    <p:extLst>
      <p:ext uri="{BB962C8B-B14F-4D97-AF65-F5344CB8AC3E}">
        <p14:creationId xmlns:p14="http://schemas.microsoft.com/office/powerpoint/2010/main" val="3845524769"/>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46128"/>
            <a:ext cx="3040333" cy="3040333"/>
          </a:xfrm>
          <a:prstGeom prst="rect">
            <a:avLst/>
          </a:prstGeom>
        </p:spPr>
      </p:pic>
      <p:sp>
        <p:nvSpPr>
          <p:cNvPr id="4" name="Rectangle 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5" name="TextBox 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happens now?</a:t>
            </a:r>
          </a:p>
        </p:txBody>
      </p:sp>
      <p:sp>
        <p:nvSpPr>
          <p:cNvPr id="7" name="TextBox 6"/>
          <p:cNvSpPr txBox="1"/>
          <p:nvPr/>
        </p:nvSpPr>
        <p:spPr>
          <a:xfrm>
            <a:off x="3516812" y="2654910"/>
            <a:ext cx="4959027" cy="2862322"/>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To secure your child’s place on the trip, please return the signed permission slip with the initial deposit payment of £…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The balance of £… must be paid by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Please make sure that your child’s passport and visa (if applicable) meet all requirements. If in any doubt at all, please contact us as soon as possible. </a:t>
            </a:r>
          </a:p>
        </p:txBody>
      </p:sp>
    </p:spTree>
    <p:extLst>
      <p:ext uri="{BB962C8B-B14F-4D97-AF65-F5344CB8AC3E}">
        <p14:creationId xmlns:p14="http://schemas.microsoft.com/office/powerpoint/2010/main" val="3148013836"/>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4" y="0"/>
            <a:ext cx="9134272" cy="6858000"/>
          </a:xfrm>
          <a:prstGeom prst="rect">
            <a:avLst/>
          </a:prstGeom>
        </p:spPr>
      </p:pic>
      <p:sp>
        <p:nvSpPr>
          <p:cNvPr id="14" name="TextBox 13"/>
          <p:cNvSpPr txBox="1"/>
          <p:nvPr/>
        </p:nvSpPr>
        <p:spPr>
          <a:xfrm>
            <a:off x="611560" y="980728"/>
            <a:ext cx="7920880" cy="1200329"/>
          </a:xfrm>
          <a:prstGeom prst="rect">
            <a:avLst/>
          </a:prstGeom>
          <a:noFill/>
        </p:spPr>
        <p:txBody>
          <a:bodyPr wrap="square" rtlCol="0">
            <a:spAutoFit/>
          </a:bodyPr>
          <a:lstStyle/>
          <a:p>
            <a:pPr algn="ctr"/>
            <a:r>
              <a:rPr lang="en-US" sz="7200" dirty="0">
                <a:solidFill>
                  <a:srgbClr val="113C59"/>
                </a:solidFill>
                <a:latin typeface="+mj-lt"/>
              </a:rPr>
              <a:t>Any Questions?</a:t>
            </a:r>
            <a:endParaRPr lang="en-GB" sz="7200" dirty="0">
              <a:solidFill>
                <a:srgbClr val="113C59"/>
              </a:solidFill>
              <a:latin typeface="+mj-lt"/>
            </a:endParaRPr>
          </a:p>
        </p:txBody>
      </p:sp>
      <p:sp>
        <p:nvSpPr>
          <p:cNvPr id="15" name="Rectangle 14"/>
          <p:cNvSpPr/>
          <p:nvPr/>
        </p:nvSpPr>
        <p:spPr>
          <a:xfrm>
            <a:off x="499209" y="476672"/>
            <a:ext cx="8145579" cy="5877272"/>
          </a:xfrm>
          <a:prstGeom prst="rect">
            <a:avLst/>
          </a:prstGeom>
          <a:noFill/>
          <a:ln w="76200">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7" name="Subtitle 2"/>
          <p:cNvSpPr txBox="1">
            <a:spLocks/>
          </p:cNvSpPr>
          <p:nvPr/>
        </p:nvSpPr>
        <p:spPr>
          <a:xfrm>
            <a:off x="683568" y="2348880"/>
            <a:ext cx="7676412" cy="1008112"/>
          </a:xfrm>
          <a:prstGeom prst="rect">
            <a:avLst/>
          </a:prstGeom>
        </p:spPr>
        <p:txBody>
          <a:bodyPr vert="horz" lIns="91440" tIns="45720" rIns="91440" bIns="45720" rtlCol="0">
            <a:normAutofit fontScale="85000" lnSpcReduction="1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fontAlgn="auto">
              <a:spcAft>
                <a:spcPts val="0"/>
              </a:spcAft>
              <a:defRPr/>
            </a:pPr>
            <a:r>
              <a:rPr lang="en-US" sz="2400" dirty="0">
                <a:solidFill>
                  <a:schemeClr val="bg1"/>
                </a:solidFill>
                <a:latin typeface="+mj-lt"/>
              </a:rPr>
              <a:t>*</a:t>
            </a:r>
            <a:r>
              <a:rPr lang="en-GB" sz="2400" dirty="0">
                <a:solidFill>
                  <a:schemeClr val="bg1"/>
                </a:solidFill>
                <a:latin typeface="+mj-lt"/>
              </a:rPr>
              <a:t>Invite parents to ask questions. If you’re not sure of the answer, please feel free to contact us. Of course, we can also attend parents’ evenings to support you, please let us know in advance if you require this.</a:t>
            </a:r>
            <a:r>
              <a:rPr lang="en-US" sz="2400" dirty="0">
                <a:solidFill>
                  <a:schemeClr val="bg1"/>
                </a:solidFill>
                <a:latin typeface="+mj-lt"/>
              </a:rPr>
              <a:t>*</a:t>
            </a:r>
          </a:p>
        </p:txBody>
      </p:sp>
    </p:spTree>
    <p:extLst>
      <p:ext uri="{BB962C8B-B14F-4D97-AF65-F5344CB8AC3E}">
        <p14:creationId xmlns:p14="http://schemas.microsoft.com/office/powerpoint/2010/main" val="228322906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399" y="1765352"/>
            <a:ext cx="3021109" cy="3021109"/>
          </a:xfrm>
          <a:prstGeom prst="rect">
            <a:avLst/>
          </a:prstGeom>
        </p:spPr>
      </p:pic>
      <p:sp>
        <p:nvSpPr>
          <p:cNvPr id="7" name="Rectangle 6"/>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8" name="TextBox 7"/>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here to talk about?</a:t>
            </a:r>
          </a:p>
        </p:txBody>
      </p:sp>
      <p:sp>
        <p:nvSpPr>
          <p:cNvPr id="9" name="TextBox 8"/>
          <p:cNvSpPr txBox="1"/>
          <p:nvPr/>
        </p:nvSpPr>
        <p:spPr>
          <a:xfrm>
            <a:off x="3573413" y="2803003"/>
            <a:ext cx="4815012" cy="2585323"/>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Where, when and why are we going?</a:t>
            </a:r>
          </a:p>
          <a:p>
            <a:pPr marL="285750" lvl="0" indent="-285750">
              <a:buFont typeface="Arial" panose="020B0604020202020204" pitchFamily="34" charset="0"/>
              <a:buChar char="•"/>
            </a:pPr>
            <a:r>
              <a:rPr lang="en-GB" dirty="0">
                <a:solidFill>
                  <a:srgbClr val="5F5F5F"/>
                </a:solidFill>
                <a:latin typeface="+mn-lt"/>
              </a:rPr>
              <a:t>How much and who can go?</a:t>
            </a:r>
          </a:p>
          <a:p>
            <a:pPr marL="285750" lvl="0" indent="-285750">
              <a:buFont typeface="Arial" panose="020B0604020202020204" pitchFamily="34" charset="0"/>
              <a:buChar char="•"/>
            </a:pPr>
            <a:r>
              <a:rPr lang="en-GB" dirty="0">
                <a:solidFill>
                  <a:srgbClr val="5F5F5F"/>
                </a:solidFill>
                <a:latin typeface="+mn-lt"/>
              </a:rPr>
              <a:t>What are we going to see and where are we going to perform?</a:t>
            </a:r>
          </a:p>
          <a:p>
            <a:pPr marL="285750" lvl="0" indent="-285750">
              <a:buFont typeface="Arial" panose="020B0604020202020204" pitchFamily="34" charset="0"/>
              <a:buChar char="•"/>
            </a:pPr>
            <a:r>
              <a:rPr lang="en-GB" dirty="0">
                <a:solidFill>
                  <a:srgbClr val="5F5F5F"/>
                </a:solidFill>
                <a:latin typeface="+mn-lt"/>
              </a:rPr>
              <a:t>Where are we staying?</a:t>
            </a:r>
          </a:p>
          <a:p>
            <a:pPr marL="285750" lvl="0" indent="-285750">
              <a:buFont typeface="Arial" panose="020B0604020202020204" pitchFamily="34" charset="0"/>
              <a:buChar char="•"/>
            </a:pPr>
            <a:r>
              <a:rPr lang="en-GB" dirty="0">
                <a:solidFill>
                  <a:srgbClr val="5F5F5F"/>
                </a:solidFill>
                <a:latin typeface="+mn-lt"/>
              </a:rPr>
              <a:t>Who’s our tour operator?</a:t>
            </a:r>
          </a:p>
          <a:p>
            <a:pPr marL="285750" lvl="0" indent="-285750">
              <a:buFont typeface="Arial" panose="020B0604020202020204" pitchFamily="34" charset="0"/>
              <a:buChar char="•"/>
            </a:pPr>
            <a:r>
              <a:rPr lang="en-GB" dirty="0">
                <a:solidFill>
                  <a:srgbClr val="5F5F5F"/>
                </a:solidFill>
                <a:latin typeface="+mn-lt"/>
              </a:rPr>
              <a:t>What happens now?</a:t>
            </a:r>
          </a:p>
          <a:p>
            <a:pPr marL="285750" lvl="0" indent="-285750">
              <a:buFont typeface="Arial" panose="020B0604020202020204" pitchFamily="34" charset="0"/>
              <a:buChar char="•"/>
            </a:pPr>
            <a:r>
              <a:rPr lang="en-GB" dirty="0">
                <a:solidFill>
                  <a:srgbClr val="5F5F5F"/>
                </a:solidFill>
                <a:latin typeface="+mn-lt"/>
              </a:rPr>
              <a:t>Anything else we should know?</a:t>
            </a:r>
          </a:p>
          <a:p>
            <a:pPr marL="285750" lvl="0" indent="-285750">
              <a:buFont typeface="Arial" panose="020B0604020202020204" pitchFamily="34" charset="0"/>
              <a:buChar char="•"/>
            </a:pPr>
            <a:r>
              <a:rPr lang="en-GB" dirty="0">
                <a:solidFill>
                  <a:srgbClr val="5F5F5F"/>
                </a:solidFill>
                <a:latin typeface="+mn-lt"/>
              </a:rPr>
              <a:t>Any questions?</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14495" y="2165553"/>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6" name="Pictur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698372"/>
            <a:ext cx="946667" cy="946667"/>
          </a:xfrm>
          <a:prstGeom prst="rect">
            <a:avLst/>
          </a:prstGeom>
        </p:spPr>
      </p:pic>
      <p:sp>
        <p:nvSpPr>
          <p:cNvPr id="35" name="Rectangle 34"/>
          <p:cNvSpPr/>
          <p:nvPr/>
        </p:nvSpPr>
        <p:spPr>
          <a:xfrm>
            <a:off x="1114495" y="3614896"/>
            <a:ext cx="7524232" cy="71759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8" name="Rectangle 37"/>
          <p:cNvSpPr/>
          <p:nvPr/>
        </p:nvSpPr>
        <p:spPr>
          <a:xfrm>
            <a:off x="1103854" y="5064239"/>
            <a:ext cx="7524232" cy="1289705"/>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035" y="3137431"/>
            <a:ext cx="956192" cy="956192"/>
          </a:xfrm>
          <a:prstGeom prst="rect">
            <a:avLst/>
          </a:prstGeom>
        </p:spPr>
      </p:pic>
      <p:pic>
        <p:nvPicPr>
          <p:cNvPr id="45" name="Picture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583420"/>
            <a:ext cx="946667" cy="946667"/>
          </a:xfrm>
          <a:prstGeom prst="rect">
            <a:avLst/>
          </a:prstGeom>
        </p:spPr>
      </p:pic>
      <p:sp>
        <p:nvSpPr>
          <p:cNvPr id="8" name="TextBox 7"/>
          <p:cNvSpPr txBox="1"/>
          <p:nvPr/>
        </p:nvSpPr>
        <p:spPr>
          <a:xfrm>
            <a:off x="1704576" y="1700808"/>
            <a:ext cx="6853757" cy="461665"/>
          </a:xfrm>
          <a:prstGeom prst="rect">
            <a:avLst/>
          </a:prstGeom>
          <a:noFill/>
        </p:spPr>
        <p:txBody>
          <a:bodyPr wrap="square" rtlCol="0">
            <a:spAutoFit/>
          </a:bodyPr>
          <a:lstStyle/>
          <a:p>
            <a:pPr lvl="0"/>
            <a:r>
              <a:rPr lang="en-GB" sz="2400" dirty="0">
                <a:solidFill>
                  <a:srgbClr val="2F7DE1"/>
                </a:solidFill>
                <a:latin typeface="+mn-lt"/>
              </a:rPr>
              <a:t>Where?</a:t>
            </a:r>
          </a:p>
        </p:txBody>
      </p:sp>
      <p:sp>
        <p:nvSpPr>
          <p:cNvPr id="9" name="TextBox 8"/>
          <p:cNvSpPr txBox="1"/>
          <p:nvPr/>
        </p:nvSpPr>
        <p:spPr>
          <a:xfrm>
            <a:off x="1701651" y="2339588"/>
            <a:ext cx="6617021" cy="369332"/>
          </a:xfrm>
          <a:prstGeom prst="rect">
            <a:avLst/>
          </a:prstGeom>
          <a:noFill/>
        </p:spPr>
        <p:txBody>
          <a:bodyPr wrap="square" rtlCol="0">
            <a:spAutoFit/>
          </a:bodyPr>
          <a:lstStyle/>
          <a:p>
            <a:pPr lvl="0"/>
            <a:r>
              <a:rPr lang="en-GB" dirty="0">
                <a:solidFill>
                  <a:srgbClr val="5F5F5F"/>
                </a:solidFill>
                <a:latin typeface="+mn-lt"/>
              </a:rPr>
              <a:t>[Destination]</a:t>
            </a:r>
          </a:p>
        </p:txBody>
      </p:sp>
      <p:sp>
        <p:nvSpPr>
          <p:cNvPr id="10" name="Rectangle 9"/>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TextBox 10"/>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when and why are we going?</a:t>
            </a:r>
          </a:p>
        </p:txBody>
      </p:sp>
      <p:sp>
        <p:nvSpPr>
          <p:cNvPr id="33" name="TextBox 32"/>
          <p:cNvSpPr txBox="1"/>
          <p:nvPr/>
        </p:nvSpPr>
        <p:spPr>
          <a:xfrm>
            <a:off x="1704576" y="3140968"/>
            <a:ext cx="6853757" cy="461665"/>
          </a:xfrm>
          <a:prstGeom prst="rect">
            <a:avLst/>
          </a:prstGeom>
          <a:noFill/>
        </p:spPr>
        <p:txBody>
          <a:bodyPr wrap="square" rtlCol="0">
            <a:spAutoFit/>
          </a:bodyPr>
          <a:lstStyle/>
          <a:p>
            <a:pPr lvl="0"/>
            <a:r>
              <a:rPr lang="en-GB" sz="2400" dirty="0">
                <a:solidFill>
                  <a:srgbClr val="2F7DE1"/>
                </a:solidFill>
                <a:latin typeface="+mn-lt"/>
              </a:rPr>
              <a:t>When?</a:t>
            </a:r>
          </a:p>
        </p:txBody>
      </p:sp>
      <p:sp>
        <p:nvSpPr>
          <p:cNvPr id="34" name="TextBox 33"/>
          <p:cNvSpPr txBox="1"/>
          <p:nvPr/>
        </p:nvSpPr>
        <p:spPr>
          <a:xfrm>
            <a:off x="1697459" y="3788931"/>
            <a:ext cx="6621213" cy="369332"/>
          </a:xfrm>
          <a:prstGeom prst="rect">
            <a:avLst/>
          </a:prstGeom>
          <a:noFill/>
        </p:spPr>
        <p:txBody>
          <a:bodyPr wrap="square" rtlCol="0">
            <a:spAutoFit/>
          </a:bodyPr>
          <a:lstStyle/>
          <a:p>
            <a:pPr lvl="0"/>
            <a:r>
              <a:rPr lang="en-GB" dirty="0">
                <a:solidFill>
                  <a:srgbClr val="5F5F5F"/>
                </a:solidFill>
                <a:latin typeface="+mn-lt"/>
              </a:rPr>
              <a:t>[Dates, departure and return times?]</a:t>
            </a:r>
          </a:p>
        </p:txBody>
      </p:sp>
      <p:sp>
        <p:nvSpPr>
          <p:cNvPr id="36" name="TextBox 35"/>
          <p:cNvSpPr txBox="1"/>
          <p:nvPr/>
        </p:nvSpPr>
        <p:spPr>
          <a:xfrm>
            <a:off x="1693936" y="4581128"/>
            <a:ext cx="6830118" cy="461665"/>
          </a:xfrm>
          <a:prstGeom prst="rect">
            <a:avLst/>
          </a:prstGeom>
          <a:noFill/>
        </p:spPr>
        <p:txBody>
          <a:bodyPr wrap="square" rtlCol="0">
            <a:spAutoFit/>
          </a:bodyPr>
          <a:lstStyle/>
          <a:p>
            <a:pPr lvl="0"/>
            <a:r>
              <a:rPr lang="en-GB" sz="2400" dirty="0">
                <a:solidFill>
                  <a:srgbClr val="2F7DE1"/>
                </a:solidFill>
                <a:latin typeface="+mn-lt"/>
              </a:rPr>
              <a:t>Why?</a:t>
            </a:r>
          </a:p>
        </p:txBody>
      </p:sp>
      <p:sp>
        <p:nvSpPr>
          <p:cNvPr id="37" name="TextBox 36"/>
          <p:cNvSpPr txBox="1"/>
          <p:nvPr/>
        </p:nvSpPr>
        <p:spPr>
          <a:xfrm>
            <a:off x="1691680" y="5301208"/>
            <a:ext cx="6626992" cy="369332"/>
          </a:xfrm>
          <a:prstGeom prst="rect">
            <a:avLst/>
          </a:prstGeom>
          <a:noFill/>
        </p:spPr>
        <p:txBody>
          <a:bodyPr wrap="square" rtlCol="0">
            <a:spAutoFit/>
          </a:bodyPr>
          <a:lstStyle/>
          <a:p>
            <a:pPr lvl="0"/>
            <a:r>
              <a:rPr lang="en-GB" dirty="0">
                <a:solidFill>
                  <a:srgbClr val="5F5F5F"/>
                </a:solidFill>
                <a:latin typeface="+mn-lt"/>
              </a:rPr>
              <a:t>[Aim of the tour]</a:t>
            </a:r>
          </a:p>
        </p:txBody>
      </p:sp>
    </p:spTree>
    <p:extLst>
      <p:ext uri="{BB962C8B-B14F-4D97-AF65-F5344CB8AC3E}">
        <p14:creationId xmlns:p14="http://schemas.microsoft.com/office/powerpoint/2010/main" val="1989007227"/>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99593" y="2321496"/>
            <a:ext cx="3312367"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6" name="Rectangle 15"/>
          <p:cNvSpPr/>
          <p:nvPr/>
        </p:nvSpPr>
        <p:spPr>
          <a:xfrm>
            <a:off x="5292080" y="2321496"/>
            <a:ext cx="3351566"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728" y="1778879"/>
            <a:ext cx="1080120" cy="1080120"/>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790" y="1774522"/>
            <a:ext cx="1078414" cy="1078414"/>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TextBox 9"/>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How much and who can go?</a:t>
            </a:r>
          </a:p>
        </p:txBody>
      </p:sp>
      <p:sp>
        <p:nvSpPr>
          <p:cNvPr id="12" name="TextBox 11"/>
          <p:cNvSpPr txBox="1"/>
          <p:nvPr/>
        </p:nvSpPr>
        <p:spPr>
          <a:xfrm>
            <a:off x="1618986" y="1772816"/>
            <a:ext cx="2448958" cy="461665"/>
          </a:xfrm>
          <a:prstGeom prst="rect">
            <a:avLst/>
          </a:prstGeom>
          <a:noFill/>
        </p:spPr>
        <p:txBody>
          <a:bodyPr wrap="square" rtlCol="0">
            <a:spAutoFit/>
          </a:bodyPr>
          <a:lstStyle/>
          <a:p>
            <a:pPr lvl="0"/>
            <a:r>
              <a:rPr lang="en-GB" sz="2400" dirty="0">
                <a:solidFill>
                  <a:srgbClr val="2F7DE1"/>
                </a:solidFill>
                <a:latin typeface="+mn-lt"/>
              </a:rPr>
              <a:t>How much?</a:t>
            </a:r>
          </a:p>
        </p:txBody>
      </p:sp>
      <p:sp>
        <p:nvSpPr>
          <p:cNvPr id="13" name="TextBox 12"/>
          <p:cNvSpPr txBox="1"/>
          <p:nvPr/>
        </p:nvSpPr>
        <p:spPr>
          <a:xfrm>
            <a:off x="971600" y="3061995"/>
            <a:ext cx="3096343" cy="2862322"/>
          </a:xfrm>
          <a:prstGeom prst="rect">
            <a:avLst/>
          </a:prstGeom>
          <a:noFill/>
        </p:spPr>
        <p:txBody>
          <a:bodyPr wrap="square" rtlCol="0">
            <a:spAutoFit/>
          </a:bodyPr>
          <a:lstStyle/>
          <a:p>
            <a:pPr lvl="0"/>
            <a:r>
              <a:rPr lang="en-GB" b="1" dirty="0">
                <a:solidFill>
                  <a:srgbClr val="5F5F5F"/>
                </a:solidFill>
                <a:latin typeface="+mn-lt"/>
              </a:rPr>
              <a:t>This includes:</a:t>
            </a:r>
          </a:p>
          <a:p>
            <a:pPr marL="285750" lvl="0" indent="-285750">
              <a:buFont typeface="Arial" panose="020B0604020202020204" pitchFamily="34" charset="0"/>
              <a:buChar char="•"/>
            </a:pPr>
            <a:r>
              <a:rPr lang="en-GB" dirty="0">
                <a:solidFill>
                  <a:srgbClr val="5F5F5F"/>
                </a:solidFill>
                <a:latin typeface="+mn-lt"/>
              </a:rPr>
              <a:t>Return transportation by air/coach</a:t>
            </a:r>
          </a:p>
          <a:p>
            <a:pPr marL="285750" lvl="0" indent="-285750">
              <a:buFont typeface="Arial" panose="020B0604020202020204" pitchFamily="34" charset="0"/>
              <a:buChar char="•"/>
            </a:pPr>
            <a:r>
              <a:rPr lang="en-GB" dirty="0">
                <a:solidFill>
                  <a:srgbClr val="5F5F5F"/>
                </a:solidFill>
                <a:latin typeface="+mn-lt"/>
              </a:rPr>
              <a:t>… nights’ full-board/half-board/room only accommodation</a:t>
            </a:r>
          </a:p>
          <a:p>
            <a:pPr marL="285750" lvl="0" indent="-285750">
              <a:buFont typeface="Arial" panose="020B0604020202020204" pitchFamily="34" charset="0"/>
              <a:buChar char="•"/>
            </a:pPr>
            <a:r>
              <a:rPr lang="en-GB" dirty="0">
                <a:solidFill>
                  <a:srgbClr val="5F5F5F"/>
                </a:solidFill>
                <a:latin typeface="+mn-lt"/>
              </a:rPr>
              <a:t>Travel insurance</a:t>
            </a:r>
          </a:p>
          <a:p>
            <a:pPr marL="285750" lvl="0" indent="-285750">
              <a:buFont typeface="Arial" panose="020B0604020202020204" pitchFamily="34" charset="0"/>
              <a:buChar char="•"/>
            </a:pPr>
            <a:r>
              <a:rPr lang="en-GB" dirty="0">
                <a:solidFill>
                  <a:srgbClr val="5F5F5F"/>
                </a:solidFill>
                <a:latin typeface="+mn-lt"/>
              </a:rPr>
              <a:t>Visits and entrance fees?</a:t>
            </a:r>
          </a:p>
          <a:p>
            <a:pPr marL="285750" lvl="0" indent="-285750">
              <a:buFont typeface="Arial" panose="020B0604020202020204" pitchFamily="34" charset="0"/>
              <a:buChar char="•"/>
            </a:pPr>
            <a:r>
              <a:rPr lang="en-GB" dirty="0">
                <a:solidFill>
                  <a:srgbClr val="5F5F5F"/>
                </a:solidFill>
                <a:latin typeface="+mn-lt"/>
              </a:rPr>
              <a:t>Group passport?</a:t>
            </a:r>
          </a:p>
          <a:p>
            <a:pPr marL="285750" lvl="0" indent="-285750">
              <a:buFont typeface="Arial" panose="020B0604020202020204" pitchFamily="34" charset="0"/>
              <a:buChar char="•"/>
            </a:pPr>
            <a:r>
              <a:rPr lang="en-GB" dirty="0">
                <a:solidFill>
                  <a:srgbClr val="5F5F5F"/>
                </a:solidFill>
                <a:latin typeface="+mn-lt"/>
              </a:rPr>
              <a:t>Itinerary planning service</a:t>
            </a:r>
          </a:p>
        </p:txBody>
      </p:sp>
      <p:sp>
        <p:nvSpPr>
          <p:cNvPr id="15" name="TextBox 14"/>
          <p:cNvSpPr txBox="1"/>
          <p:nvPr/>
        </p:nvSpPr>
        <p:spPr>
          <a:xfrm>
            <a:off x="1618986" y="2463279"/>
            <a:ext cx="2449644" cy="461665"/>
          </a:xfrm>
          <a:prstGeom prst="rect">
            <a:avLst/>
          </a:prstGeom>
          <a:noFill/>
        </p:spPr>
        <p:txBody>
          <a:bodyPr wrap="square" rtlCol="0">
            <a:spAutoFit/>
          </a:bodyPr>
          <a:lstStyle/>
          <a:p>
            <a:pPr lvl="0"/>
            <a:r>
              <a:rPr lang="en-GB" sz="2400" b="1" dirty="0">
                <a:solidFill>
                  <a:srgbClr val="5F4C24"/>
                </a:solidFill>
                <a:latin typeface="+mn-lt"/>
              </a:rPr>
              <a:t>£…</a:t>
            </a:r>
          </a:p>
        </p:txBody>
      </p:sp>
      <p:sp>
        <p:nvSpPr>
          <p:cNvPr id="17" name="TextBox 16"/>
          <p:cNvSpPr txBox="1"/>
          <p:nvPr/>
        </p:nvSpPr>
        <p:spPr>
          <a:xfrm>
            <a:off x="6050672" y="1772816"/>
            <a:ext cx="2482580" cy="461665"/>
          </a:xfrm>
          <a:prstGeom prst="rect">
            <a:avLst/>
          </a:prstGeom>
          <a:noFill/>
        </p:spPr>
        <p:txBody>
          <a:bodyPr wrap="square" rtlCol="0">
            <a:spAutoFit/>
          </a:bodyPr>
          <a:lstStyle/>
          <a:p>
            <a:pPr lvl="0"/>
            <a:r>
              <a:rPr lang="en-GB" sz="2400" dirty="0">
                <a:solidFill>
                  <a:srgbClr val="2F7DE1"/>
                </a:solidFill>
                <a:latin typeface="+mn-lt"/>
              </a:rPr>
              <a:t>Who can go?</a:t>
            </a:r>
          </a:p>
        </p:txBody>
      </p:sp>
      <p:sp>
        <p:nvSpPr>
          <p:cNvPr id="20" name="TextBox 19"/>
          <p:cNvSpPr txBox="1"/>
          <p:nvPr/>
        </p:nvSpPr>
        <p:spPr>
          <a:xfrm>
            <a:off x="5436909" y="3049895"/>
            <a:ext cx="3096343" cy="646331"/>
          </a:xfrm>
          <a:prstGeom prst="rect">
            <a:avLst/>
          </a:prstGeom>
          <a:noFill/>
        </p:spPr>
        <p:txBody>
          <a:bodyPr wrap="square" rtlCol="0">
            <a:spAutoFit/>
          </a:bodyPr>
          <a:lstStyle/>
          <a:p>
            <a:pPr lvl="0"/>
            <a:r>
              <a:rPr lang="en-GB" dirty="0">
                <a:solidFill>
                  <a:srgbClr val="5F5F5F"/>
                </a:solidFill>
                <a:latin typeface="+mn-lt"/>
              </a:rPr>
              <a:t>E.g. ‘This trip is open to all members of the school choir.’</a:t>
            </a:r>
          </a:p>
        </p:txBody>
      </p:sp>
    </p:spTree>
    <p:extLst>
      <p:ext uri="{BB962C8B-B14F-4D97-AF65-F5344CB8AC3E}">
        <p14:creationId xmlns:p14="http://schemas.microsoft.com/office/powerpoint/2010/main" val="115196714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10" name="Rectangle 9"/>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12" name="TextBox 11"/>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1 slide per venue/visit</a:t>
            </a:r>
          </a:p>
        </p:txBody>
      </p:sp>
      <p:sp>
        <p:nvSpPr>
          <p:cNvPr id="13" name="TextBox 12"/>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destination guide or create your own description</a:t>
            </a:r>
          </a:p>
        </p:txBody>
      </p:sp>
      <p:sp>
        <p:nvSpPr>
          <p:cNvPr id="14" name="Rectangle 13"/>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5" name="TextBox 14"/>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225" y="1743958"/>
            <a:ext cx="2833898" cy="2117089"/>
          </a:xfrm>
          <a:prstGeom prst="rect">
            <a:avLst/>
          </a:prstGeom>
        </p:spPr>
      </p:pic>
    </p:spTree>
    <p:extLst>
      <p:ext uri="{BB962C8B-B14F-4D97-AF65-F5344CB8AC3E}">
        <p14:creationId xmlns:p14="http://schemas.microsoft.com/office/powerpoint/2010/main" val="280973514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What are we going to see and do?</a:t>
            </a:r>
          </a:p>
        </p:txBody>
      </p:sp>
      <p:sp>
        <p:nvSpPr>
          <p:cNvPr id="11" name="Rectangle 10"/>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sp>
        <p:nvSpPr>
          <p:cNvPr id="3" name="TextBox 2"/>
          <p:cNvSpPr txBox="1"/>
          <p:nvPr/>
        </p:nvSpPr>
        <p:spPr>
          <a:xfrm>
            <a:off x="3563887" y="1813492"/>
            <a:ext cx="5328593" cy="468944"/>
          </a:xfrm>
          <a:prstGeom prst="rect">
            <a:avLst/>
          </a:prstGeom>
          <a:noFill/>
        </p:spPr>
        <p:txBody>
          <a:bodyPr wrap="square" rtlCol="0">
            <a:spAutoFit/>
          </a:bodyPr>
          <a:lstStyle/>
          <a:p>
            <a:pPr lvl="0"/>
            <a:r>
              <a:rPr lang="en-GB" sz="2400" dirty="0">
                <a:solidFill>
                  <a:srgbClr val="2F7DE1"/>
                </a:solidFill>
                <a:latin typeface="+mn-lt"/>
              </a:rPr>
              <a:t>e.g. Boat Trip – Lake Garda</a:t>
            </a:r>
          </a:p>
        </p:txBody>
      </p:sp>
      <p:sp>
        <p:nvSpPr>
          <p:cNvPr id="7" name="TextBox 6"/>
          <p:cNvSpPr txBox="1"/>
          <p:nvPr/>
        </p:nvSpPr>
        <p:spPr>
          <a:xfrm>
            <a:off x="3275856" y="2492896"/>
            <a:ext cx="5031035" cy="2308324"/>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What better way to see Lake Garda than from the lake itself. </a:t>
            </a:r>
          </a:p>
          <a:p>
            <a:pPr marL="285750" lvl="0" indent="-285750">
              <a:buFont typeface="Arial" panose="020B0604020202020204" pitchFamily="34" charset="0"/>
              <a:buChar char="•"/>
            </a:pPr>
            <a:endParaRPr lang="en-GB" dirty="0">
              <a:solidFill>
                <a:srgbClr val="5F5F5F"/>
              </a:solidFill>
              <a:latin typeface="+mn-lt"/>
            </a:endParaRPr>
          </a:p>
          <a:p>
            <a:pPr marL="285750" lvl="0" indent="-285750">
              <a:buFont typeface="Arial" panose="020B0604020202020204" pitchFamily="34" charset="0"/>
              <a:buChar char="•"/>
            </a:pPr>
            <a:r>
              <a:rPr lang="en-GB" dirty="0">
                <a:solidFill>
                  <a:srgbClr val="5F5F5F"/>
                </a:solidFill>
                <a:latin typeface="+mn-lt"/>
              </a:rPr>
              <a:t>Taking a boat cruise from Riva del Garda to </a:t>
            </a:r>
            <a:r>
              <a:rPr lang="en-GB" dirty="0" err="1">
                <a:solidFill>
                  <a:srgbClr val="5F5F5F"/>
                </a:solidFill>
                <a:latin typeface="+mn-lt"/>
              </a:rPr>
              <a:t>Limone</a:t>
            </a:r>
            <a:r>
              <a:rPr lang="en-GB" dirty="0">
                <a:solidFill>
                  <a:srgbClr val="5F5F5F"/>
                </a:solidFill>
                <a:latin typeface="+mn-lt"/>
              </a:rPr>
              <a:t> or </a:t>
            </a:r>
            <a:r>
              <a:rPr lang="en-GB" dirty="0" err="1">
                <a:solidFill>
                  <a:srgbClr val="5F5F5F"/>
                </a:solidFill>
                <a:latin typeface="+mn-lt"/>
              </a:rPr>
              <a:t>Malcesine</a:t>
            </a:r>
            <a:r>
              <a:rPr lang="en-GB" dirty="0">
                <a:solidFill>
                  <a:srgbClr val="5F5F5F"/>
                </a:solidFill>
                <a:latin typeface="+mn-lt"/>
              </a:rPr>
              <a:t> is not only a lovely way to spend an hour or so, but can be used instead of using the coach which you pick up later in the day.</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225" y="1743958"/>
            <a:ext cx="2833898" cy="2117089"/>
          </a:xfrm>
          <a:prstGeom prst="rect">
            <a:avLst/>
          </a:prstGeom>
        </p:spPr>
      </p:pic>
    </p:spTree>
    <p:extLst>
      <p:ext uri="{BB962C8B-B14F-4D97-AF65-F5344CB8AC3E}">
        <p14:creationId xmlns:p14="http://schemas.microsoft.com/office/powerpoint/2010/main" val="210911129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6" y="1765353"/>
            <a:ext cx="3044485" cy="2023687"/>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Provide details on your accommodation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646331"/>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rgbClr val="5F5F5F"/>
                </a:solidFill>
                <a:latin typeface="+mn-lt"/>
              </a:rPr>
              <a:t>Use the text and images from your quote and destination guide or create your own description</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89656087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6" y="1765353"/>
            <a:ext cx="3044485" cy="2023687"/>
          </a:xfrm>
          <a:prstGeom prst="rect">
            <a:avLst/>
          </a:prstGeom>
        </p:spPr>
      </p:pic>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San Zeno</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537" y="339895"/>
            <a:ext cx="1972713" cy="660978"/>
          </a:xfrm>
          <a:prstGeom prst="rect">
            <a:avLst/>
          </a:prstGeom>
        </p:spPr>
      </p:pic>
      <p:sp>
        <p:nvSpPr>
          <p:cNvPr id="7" name="TextBox 6"/>
          <p:cNvSpPr txBox="1"/>
          <p:nvPr/>
        </p:nvSpPr>
        <p:spPr>
          <a:xfrm>
            <a:off x="3573412" y="2564904"/>
            <a:ext cx="5031035" cy="2185214"/>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Hotel San Zeno is located towards the west of Monte </a:t>
            </a:r>
            <a:r>
              <a:rPr lang="en-GB" sz="1700" dirty="0" err="1">
                <a:solidFill>
                  <a:srgbClr val="5F5F5F"/>
                </a:solidFill>
                <a:latin typeface="+mn-lt"/>
              </a:rPr>
              <a:t>Baldo</a:t>
            </a:r>
            <a:r>
              <a:rPr lang="en-GB" sz="1700" dirty="0">
                <a:solidFill>
                  <a:srgbClr val="5F5F5F"/>
                </a:solidFill>
                <a:latin typeface="+mn-lt"/>
              </a:rPr>
              <a:t> in a quiet and charming location overlooking Lake Garda. </a:t>
            </a:r>
          </a:p>
          <a:p>
            <a:pPr marL="285750" lvl="0" indent="-285750">
              <a:buFont typeface="Arial" panose="020B0604020202020204" pitchFamily="34" charset="0"/>
              <a:buChar char="•"/>
            </a:pPr>
            <a:endParaRPr lang="en-GB" sz="1700" dirty="0">
              <a:solidFill>
                <a:srgbClr val="5F5F5F"/>
              </a:solidFill>
              <a:latin typeface="+mn-lt"/>
            </a:endParaRPr>
          </a:p>
          <a:p>
            <a:pPr marL="285750" lvl="0" indent="-285750">
              <a:buFont typeface="Arial" panose="020B0604020202020204" pitchFamily="34" charset="0"/>
              <a:buChar char="•"/>
            </a:pPr>
            <a:r>
              <a:rPr lang="en-GB" sz="1700" dirty="0">
                <a:solidFill>
                  <a:srgbClr val="5F5F5F"/>
                </a:solidFill>
                <a:latin typeface="+mn-lt"/>
              </a:rPr>
              <a:t>Students will generally be </a:t>
            </a:r>
            <a:r>
              <a:rPr lang="en-GB" sz="1700" dirty="0" err="1">
                <a:solidFill>
                  <a:srgbClr val="5F5F5F"/>
                </a:solidFill>
                <a:latin typeface="+mn-lt"/>
              </a:rPr>
              <a:t>acccommodated</a:t>
            </a:r>
            <a:r>
              <a:rPr lang="en-GB" sz="1700" dirty="0">
                <a:solidFill>
                  <a:srgbClr val="5F5F5F"/>
                </a:solidFill>
                <a:latin typeface="+mn-lt"/>
              </a:rPr>
              <a:t> in </a:t>
            </a:r>
            <a:r>
              <a:rPr lang="en-GB" sz="1700" dirty="0" err="1">
                <a:solidFill>
                  <a:srgbClr val="5F5F5F"/>
                </a:solidFill>
                <a:latin typeface="+mn-lt"/>
              </a:rPr>
              <a:t>multibedded</a:t>
            </a:r>
            <a:r>
              <a:rPr lang="en-GB" sz="1700" dirty="0">
                <a:solidFill>
                  <a:srgbClr val="5F5F5F"/>
                </a:solidFill>
                <a:latin typeface="+mn-lt"/>
              </a:rPr>
              <a:t> rooms, with staff members in twins (or singles if necessary due to male/female split). All rooms come with private bathroom facilities.</a:t>
            </a:r>
          </a:p>
        </p:txBody>
      </p:sp>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Tree>
    <p:extLst>
      <p:ext uri="{BB962C8B-B14F-4D97-AF65-F5344CB8AC3E}">
        <p14:creationId xmlns:p14="http://schemas.microsoft.com/office/powerpoint/2010/main" val="223692937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120556" y="2348881"/>
            <a:ext cx="7524232" cy="4032448"/>
          </a:xfrm>
          <a:prstGeom prst="rect">
            <a:avLst/>
          </a:prstGeom>
          <a:noFill/>
          <a:ln w="57150"/>
        </p:spPr>
        <p:style>
          <a:lnRef idx="2">
            <a:schemeClr val="accent3"/>
          </a:lnRef>
          <a:fillRef idx="1">
            <a:schemeClr val="lt1"/>
          </a:fillRef>
          <a:effectRef idx="0">
            <a:schemeClr val="accent3"/>
          </a:effectRef>
          <a:fontRef idx="minor">
            <a:schemeClr val="dk1"/>
          </a:fontRef>
        </p:style>
        <p:txBody>
          <a:bodyPr rtlCol="0" anchor="ctr"/>
          <a:lstStyle/>
          <a:p>
            <a:pPr algn="ctr"/>
            <a:endParaRPr lang="en-GB">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615" y="1765353"/>
            <a:ext cx="3044485" cy="2023687"/>
          </a:xfrm>
          <a:prstGeom prst="rect">
            <a:avLst/>
          </a:prstGeom>
        </p:spPr>
      </p:pic>
      <p:sp>
        <p:nvSpPr>
          <p:cNvPr id="9" name="Rectangle 8"/>
          <p:cNvSpPr/>
          <p:nvPr/>
        </p:nvSpPr>
        <p:spPr>
          <a:xfrm>
            <a:off x="323529" y="0"/>
            <a:ext cx="8568952" cy="1412776"/>
          </a:xfrm>
          <a:prstGeom prst="rect">
            <a:avLst/>
          </a:prstGeom>
          <a:solidFill>
            <a:srgbClr val="D58033"/>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6" name="TextBox 5"/>
          <p:cNvSpPr txBox="1"/>
          <p:nvPr/>
        </p:nvSpPr>
        <p:spPr>
          <a:xfrm>
            <a:off x="323529" y="404664"/>
            <a:ext cx="8568952" cy="646331"/>
          </a:xfrm>
          <a:prstGeom prst="rect">
            <a:avLst/>
          </a:prstGeom>
          <a:noFill/>
        </p:spPr>
        <p:txBody>
          <a:bodyPr wrap="square" rtlCol="0">
            <a:spAutoFit/>
          </a:bodyPr>
          <a:lstStyle/>
          <a:p>
            <a:pPr algn="ctr"/>
            <a:r>
              <a:rPr lang="en-GB" sz="3600" dirty="0">
                <a:solidFill>
                  <a:schemeClr val="bg1"/>
                </a:solidFill>
                <a:latin typeface="+mj-lt"/>
              </a:rPr>
              <a:t>Where are we staying?</a:t>
            </a:r>
          </a:p>
        </p:txBody>
      </p:sp>
      <p:sp>
        <p:nvSpPr>
          <p:cNvPr id="3" name="TextBox 2"/>
          <p:cNvSpPr txBox="1"/>
          <p:nvPr/>
        </p:nvSpPr>
        <p:spPr>
          <a:xfrm>
            <a:off x="3563887" y="1813492"/>
            <a:ext cx="5328593" cy="461665"/>
          </a:xfrm>
          <a:prstGeom prst="rect">
            <a:avLst/>
          </a:prstGeom>
          <a:noFill/>
        </p:spPr>
        <p:txBody>
          <a:bodyPr wrap="square" rtlCol="0">
            <a:spAutoFit/>
          </a:bodyPr>
          <a:lstStyle/>
          <a:p>
            <a:pPr lvl="0"/>
            <a:r>
              <a:rPr lang="en-GB" sz="2400" dirty="0">
                <a:solidFill>
                  <a:srgbClr val="2F7DE1"/>
                </a:solidFill>
                <a:latin typeface="+mn-lt"/>
              </a:rPr>
              <a:t>e.g. Hotel San Zeno</a:t>
            </a:r>
          </a:p>
        </p:txBody>
      </p:sp>
      <p:sp>
        <p:nvSpPr>
          <p:cNvPr id="7" name="TextBox 6"/>
          <p:cNvSpPr txBox="1"/>
          <p:nvPr/>
        </p:nvSpPr>
        <p:spPr>
          <a:xfrm>
            <a:off x="3573412" y="2996952"/>
            <a:ext cx="5031035" cy="353943"/>
          </a:xfrm>
          <a:prstGeom prst="rect">
            <a:avLst/>
          </a:prstGeom>
          <a:noFill/>
        </p:spPr>
        <p:txBody>
          <a:bodyPr wrap="square" rtlCol="0">
            <a:spAutoFit/>
          </a:bodyPr>
          <a:lstStyle/>
          <a:p>
            <a:pPr marL="285750" lvl="0" indent="-285750">
              <a:buFont typeface="Arial" panose="020B0604020202020204" pitchFamily="34" charset="0"/>
              <a:buChar char="•"/>
            </a:pPr>
            <a:r>
              <a:rPr lang="en-GB" sz="1700" dirty="0">
                <a:solidFill>
                  <a:srgbClr val="5F5F5F"/>
                </a:solidFill>
                <a:latin typeface="+mn-lt"/>
              </a:rPr>
              <a:t>Well located for visiting Parco Natura Viva </a:t>
            </a:r>
          </a:p>
        </p:txBody>
      </p:sp>
      <p:sp>
        <p:nvSpPr>
          <p:cNvPr id="12" name="TextBox 11"/>
          <p:cNvSpPr txBox="1"/>
          <p:nvPr/>
        </p:nvSpPr>
        <p:spPr>
          <a:xfrm>
            <a:off x="3563887" y="2492896"/>
            <a:ext cx="5031035" cy="400110"/>
          </a:xfrm>
          <a:prstGeom prst="rect">
            <a:avLst/>
          </a:prstGeom>
          <a:noFill/>
        </p:spPr>
        <p:txBody>
          <a:bodyPr wrap="square" rtlCol="0">
            <a:spAutoFit/>
          </a:bodyPr>
          <a:lstStyle/>
          <a:p>
            <a:pPr lvl="0"/>
            <a:r>
              <a:rPr lang="en-GB" sz="2000" b="1" dirty="0">
                <a:solidFill>
                  <a:srgbClr val="5F5F5F"/>
                </a:solidFill>
                <a:latin typeface="+mn-lt"/>
              </a:rPr>
              <a:t>Location</a:t>
            </a:r>
          </a:p>
        </p:txBody>
      </p:sp>
    </p:spTree>
    <p:extLst>
      <p:ext uri="{BB962C8B-B14F-4D97-AF65-F5344CB8AC3E}">
        <p14:creationId xmlns:p14="http://schemas.microsoft.com/office/powerpoint/2010/main" val="3791401960"/>
      </p:ext>
    </p:extLst>
  </p:cSld>
  <p:clrMapOvr>
    <a:masterClrMapping/>
  </p:clrMapOvr>
  <p:transition spd="med">
    <p:fade/>
  </p:transition>
</p:sld>
</file>

<file path=ppt/theme/theme1.xml><?xml version="1.0" encoding="utf-8"?>
<a:theme xmlns:a="http://schemas.openxmlformats.org/drawingml/2006/main" name="Custom Design">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Halsbu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alsbury Group">
      <a:dk1>
        <a:srgbClr val="000000"/>
      </a:dk1>
      <a:lt1>
        <a:srgbClr val="FFFFFF"/>
      </a:lt1>
      <a:dk2>
        <a:srgbClr val="000000"/>
      </a:dk2>
      <a:lt2>
        <a:srgbClr val="808080"/>
      </a:lt2>
      <a:accent1>
        <a:srgbClr val="FF9E16"/>
      </a:accent1>
      <a:accent2>
        <a:srgbClr val="2F7DE1"/>
      </a:accent2>
      <a:accent3>
        <a:srgbClr val="A8D7EB"/>
      </a:accent3>
      <a:accent4>
        <a:srgbClr val="3FAE2A"/>
      </a:accent4>
      <a:accent5>
        <a:srgbClr val="FFC269"/>
      </a:accent5>
      <a:accent6>
        <a:srgbClr val="78DA64"/>
      </a:accent6>
      <a:hlink>
        <a:srgbClr val="2F7DE1"/>
      </a:hlink>
      <a:folHlink>
        <a:srgbClr val="A8D7E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EEFB906D246547A674C160FF277BB1" ma:contentTypeVersion="13" ma:contentTypeDescription="Create a new document." ma:contentTypeScope="" ma:versionID="f0dbc1c353b5421d1d10d3bbddbd313f">
  <xsd:schema xmlns:xsd="http://www.w3.org/2001/XMLSchema" xmlns:xs="http://www.w3.org/2001/XMLSchema" xmlns:p="http://schemas.microsoft.com/office/2006/metadata/properties" xmlns:ns2="e4457492-62e4-41a0-92b4-1a369522ea95" xmlns:ns3="6135e1d2-b53f-4f64-8565-476dc3391ffb" targetNamespace="http://schemas.microsoft.com/office/2006/metadata/properties" ma:root="true" ma:fieldsID="7ce5e516dc5c940e606064c995c88773" ns2:_="" ns3:_="">
    <xsd:import namespace="e4457492-62e4-41a0-92b4-1a369522ea95"/>
    <xsd:import namespace="6135e1d2-b53f-4f64-8565-476dc3391f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57492-62e4-41a0-92b4-1a369522ea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135e1d2-b53f-4f64-8565-476dc3391ff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466359-4D24-43BA-9160-FC4E33CEB2E2}">
  <ds:schemaRefs>
    <ds:schemaRef ds:uri="http://purl.org/dc/terms/"/>
    <ds:schemaRef ds:uri="http://schemas.microsoft.com/office/2006/documentManagement/types"/>
    <ds:schemaRef ds:uri="http://schemas.microsoft.com/office/2006/metadata/properties"/>
    <ds:schemaRef ds:uri="e4457492-62e4-41a0-92b4-1a369522ea95"/>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6135e1d2-b53f-4f64-8565-476dc3391ffb"/>
  </ds:schemaRefs>
</ds:datastoreItem>
</file>

<file path=customXml/itemProps2.xml><?xml version="1.0" encoding="utf-8"?>
<ds:datastoreItem xmlns:ds="http://schemas.openxmlformats.org/officeDocument/2006/customXml" ds:itemID="{3A6C650B-DF54-4FDF-BD7D-7F8D245DDD09}">
  <ds:schemaRefs>
    <ds:schemaRef ds:uri="http://schemas.microsoft.com/sharepoint/v3/contenttype/forms"/>
  </ds:schemaRefs>
</ds:datastoreItem>
</file>

<file path=customXml/itemProps3.xml><?xml version="1.0" encoding="utf-8"?>
<ds:datastoreItem xmlns:ds="http://schemas.openxmlformats.org/officeDocument/2006/customXml" ds:itemID="{2C4F7ACC-6F21-481C-9167-70966A130F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57492-62e4-41a0-92b4-1a369522ea95"/>
    <ds:schemaRef ds:uri="6135e1d2-b53f-4f64-8565-476dc3391f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356</TotalTime>
  <Words>859</Words>
  <Application>Microsoft Macintosh PowerPoint</Application>
  <PresentationFormat>On-screen Show (4:3)</PresentationFormat>
  <Paragraphs>85</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Custom Design</vt:lpstr>
      <vt:lpstr>Office Theme</vt:lpstr>
      <vt:lpstr>[School Name]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Connor</dc:creator>
  <cp:lastModifiedBy>Evie Cobbin</cp:lastModifiedBy>
  <cp:revision>52</cp:revision>
  <dcterms:created xsi:type="dcterms:W3CDTF">2017-08-02T15:10:25Z</dcterms:created>
  <dcterms:modified xsi:type="dcterms:W3CDTF">2021-10-04T08:16:48Z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0x01010085EEFB906D246547A674C160FF277BB1</vt:lpwstr>
  </property>
  <property fmtid="{D5CDD505-2E9C-101B-9397-08002B2CF9AE}" pid="3" name="Order">
    <vt:r8>21785100</vt:r8>
  </property>
</Properties>
</file>