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98" r:id="rId2"/>
  </p:sldMasterIdLst>
  <p:notesMasterIdLst>
    <p:notesMasterId r:id="rId21"/>
  </p:notesMasterIdLst>
  <p:sldIdLst>
    <p:sldId id="259" r:id="rId3"/>
    <p:sldId id="257" r:id="rId4"/>
    <p:sldId id="260" r:id="rId5"/>
    <p:sldId id="261" r:id="rId6"/>
    <p:sldId id="268" r:id="rId7"/>
    <p:sldId id="269" r:id="rId8"/>
    <p:sldId id="270" r:id="rId9"/>
    <p:sldId id="271" r:id="rId10"/>
    <p:sldId id="272" r:id="rId11"/>
    <p:sldId id="273" r:id="rId12"/>
    <p:sldId id="274" r:id="rId13"/>
    <p:sldId id="275" r:id="rId14"/>
    <p:sldId id="276" r:id="rId15"/>
    <p:sldId id="277" r:id="rId16"/>
    <p:sldId id="278" r:id="rId17"/>
    <p:sldId id="264" r:id="rId18"/>
    <p:sldId id="266" r:id="rId19"/>
    <p:sldId id="267"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8033"/>
    <a:srgbClr val="5F4C24"/>
    <a:srgbClr val="A8D7EB"/>
    <a:srgbClr val="113C59"/>
    <a:srgbClr val="81A7C2"/>
    <a:srgbClr val="2F7DE1"/>
    <a:srgbClr val="5F5F5F"/>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62" autoAdjust="0"/>
    <p:restoredTop sz="93328" autoAdjust="0"/>
  </p:normalViewPr>
  <p:slideViewPr>
    <p:cSldViewPr>
      <p:cViewPr varScale="1">
        <p:scale>
          <a:sx n="114" d="100"/>
          <a:sy n="114" d="100"/>
        </p:scale>
        <p:origin x="11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31/08/2021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31/08/2021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31/08/2021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g"/><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FjEOM81rnV0"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497413"/>
            <a:ext cx="9144000" cy="336058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97413"/>
          </a:xfrm>
          <a:prstGeom prst="rect">
            <a:avLst/>
          </a:prstGeom>
        </p:spPr>
      </p:pic>
      <p:sp>
        <p:nvSpPr>
          <p:cNvPr id="3074" name="Title 1"/>
          <p:cNvSpPr>
            <a:spLocks noGrp="1"/>
          </p:cNvSpPr>
          <p:nvPr>
            <p:ph type="ctrTitle"/>
          </p:nvPr>
        </p:nvSpPr>
        <p:spPr bwMode="auto">
          <a:xfrm>
            <a:off x="653818" y="3815259"/>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5373216"/>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808425" y="3000547"/>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3" name="Rectangle 2"/>
          <p:cNvSpPr/>
          <p:nvPr/>
        </p:nvSpPr>
        <p:spPr>
          <a:xfrm>
            <a:off x="4864" y="1700808"/>
            <a:ext cx="5215208" cy="1440160"/>
          </a:xfrm>
          <a:prstGeom prst="rect">
            <a:avLst/>
          </a:prstGeom>
          <a:solidFill>
            <a:schemeClr val="lt1">
              <a:alpha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xtBox 3"/>
          <p:cNvSpPr txBox="1"/>
          <p:nvPr/>
        </p:nvSpPr>
        <p:spPr>
          <a:xfrm>
            <a:off x="218202" y="1916832"/>
            <a:ext cx="4788532" cy="1292662"/>
          </a:xfrm>
          <a:prstGeom prst="rect">
            <a:avLst/>
          </a:prstGeom>
          <a:noFill/>
        </p:spPr>
        <p:txBody>
          <a:bodyPr wrap="square" rtlCol="0">
            <a:spAutoFit/>
          </a:bodyPr>
          <a:lstStyle/>
          <a:p>
            <a:pPr lvl="0" algn="ctr"/>
            <a:r>
              <a:rPr lang="en-GB" sz="2000" dirty="0">
                <a:latin typeface="+mj-lt"/>
              </a:rPr>
              <a:t>By seeing for themselves what they’ve been learning about in class, students will gain a better, deeper understanding of the topic.</a:t>
            </a:r>
          </a:p>
          <a:p>
            <a:pPr lvl="0" algn="ctr"/>
            <a:endParaRPr lang="en-GB" dirty="0"/>
          </a:p>
        </p:txBody>
      </p:sp>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Reinforcement</a:t>
            </a:r>
          </a:p>
        </p:txBody>
      </p:sp>
    </p:spTree>
    <p:extLst>
      <p:ext uri="{BB962C8B-B14F-4D97-AF65-F5344CB8AC3E}">
        <p14:creationId xmlns:p14="http://schemas.microsoft.com/office/powerpoint/2010/main" val="366130222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3" name="Rectangle 2"/>
          <p:cNvSpPr/>
          <p:nvPr/>
        </p:nvSpPr>
        <p:spPr>
          <a:xfrm>
            <a:off x="323530" y="3861048"/>
            <a:ext cx="8568951" cy="2996952"/>
          </a:xfrm>
          <a:prstGeom prst="rect">
            <a:avLst/>
          </a:prstGeom>
          <a:solidFill>
            <a:schemeClr val="lt1">
              <a:alpha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xtBox 3"/>
          <p:cNvSpPr txBox="1"/>
          <p:nvPr/>
        </p:nvSpPr>
        <p:spPr>
          <a:xfrm>
            <a:off x="620562" y="4149080"/>
            <a:ext cx="7974886" cy="2431435"/>
          </a:xfrm>
          <a:prstGeom prst="rect">
            <a:avLst/>
          </a:prstGeom>
          <a:noFill/>
        </p:spPr>
        <p:txBody>
          <a:bodyPr wrap="square" rtlCol="0">
            <a:spAutoFit/>
          </a:bodyPr>
          <a:lstStyle/>
          <a:p>
            <a:pPr lvl="0" algn="ctr"/>
            <a:r>
              <a:rPr lang="en-GB" sz="2400" dirty="0">
                <a:latin typeface="+mj-lt"/>
              </a:rPr>
              <a:t>“Wide-ranging out-of-classroom activities, including school trips, are cited as examples of outstanding teaching. Students are able to appreciate their studies from a different, and usually more active, perspective. Trips to Berlin and the battlefields of Belgium are named as examples.”</a:t>
            </a:r>
          </a:p>
          <a:p>
            <a:pPr lvl="0" algn="ctr"/>
            <a:endParaRPr lang="en-GB" sz="1600" dirty="0"/>
          </a:p>
          <a:p>
            <a:pPr lvl="0" algn="ctr"/>
            <a:r>
              <a:rPr lang="en-GB" sz="1600" b="1" dirty="0"/>
              <a:t>Ofsted, History for all, 2011</a:t>
            </a:r>
            <a:endParaRPr lang="en-GB" sz="1600" b="1" dirty="0">
              <a:latin typeface="+mj-lt"/>
            </a:endParaRPr>
          </a:p>
        </p:txBody>
      </p:sp>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rPr>
              <a:t>Reinforcement</a:t>
            </a:r>
          </a:p>
        </p:txBody>
      </p:sp>
    </p:spTree>
    <p:extLst>
      <p:ext uri="{BB962C8B-B14F-4D97-AF65-F5344CB8AC3E}">
        <p14:creationId xmlns:p14="http://schemas.microsoft.com/office/powerpoint/2010/main" val="360100970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3" name="Rectangle 2"/>
          <p:cNvSpPr/>
          <p:nvPr/>
        </p:nvSpPr>
        <p:spPr>
          <a:xfrm>
            <a:off x="-25153" y="5157192"/>
            <a:ext cx="4669161" cy="1174218"/>
          </a:xfrm>
          <a:prstGeom prst="rect">
            <a:avLst/>
          </a:prstGeom>
          <a:solidFill>
            <a:schemeClr val="lt1">
              <a:alpha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xtBox 3"/>
          <p:cNvSpPr txBox="1"/>
          <p:nvPr/>
        </p:nvSpPr>
        <p:spPr>
          <a:xfrm>
            <a:off x="323528" y="5392521"/>
            <a:ext cx="4032448" cy="707886"/>
          </a:xfrm>
          <a:prstGeom prst="rect">
            <a:avLst/>
          </a:prstGeom>
          <a:noFill/>
        </p:spPr>
        <p:txBody>
          <a:bodyPr wrap="square" rtlCol="0">
            <a:spAutoFit/>
          </a:bodyPr>
          <a:lstStyle/>
          <a:p>
            <a:pPr lvl="0" algn="ctr"/>
            <a:r>
              <a:rPr lang="en-GB" sz="2000" dirty="0">
                <a:latin typeface="+mj-lt"/>
              </a:rPr>
              <a:t>A school trip gives students practical memories to draw on during exams.</a:t>
            </a:r>
            <a:endParaRPr lang="en-GB" sz="2000" dirty="0"/>
          </a:p>
        </p:txBody>
      </p:sp>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rPr>
              <a:t>Higher achievement in exams</a:t>
            </a:r>
          </a:p>
        </p:txBody>
      </p:sp>
    </p:spTree>
    <p:extLst>
      <p:ext uri="{BB962C8B-B14F-4D97-AF65-F5344CB8AC3E}">
        <p14:creationId xmlns:p14="http://schemas.microsoft.com/office/powerpoint/2010/main" val="281741428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3" name="Rectangle 2"/>
          <p:cNvSpPr/>
          <p:nvPr/>
        </p:nvSpPr>
        <p:spPr>
          <a:xfrm>
            <a:off x="4864" y="5013176"/>
            <a:ext cx="5076056" cy="1639437"/>
          </a:xfrm>
          <a:prstGeom prst="rect">
            <a:avLst/>
          </a:prstGeom>
          <a:solidFill>
            <a:schemeClr val="lt1">
              <a:alpha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xtBox 3"/>
          <p:cNvSpPr txBox="1"/>
          <p:nvPr/>
        </p:nvSpPr>
        <p:spPr>
          <a:xfrm>
            <a:off x="310644" y="5171174"/>
            <a:ext cx="4464496" cy="1323439"/>
          </a:xfrm>
          <a:prstGeom prst="rect">
            <a:avLst/>
          </a:prstGeom>
          <a:noFill/>
        </p:spPr>
        <p:txBody>
          <a:bodyPr wrap="square" rtlCol="0">
            <a:spAutoFit/>
          </a:bodyPr>
          <a:lstStyle/>
          <a:p>
            <a:pPr lvl="0" algn="ctr"/>
            <a:r>
              <a:rPr lang="en-GB" sz="2000" dirty="0">
                <a:latin typeface="+mj-lt"/>
              </a:rPr>
              <a:t>By escaping the everyday confines of the classroom, and sharing new experiences, students can build trust and respect with each other, and also with their teacher.</a:t>
            </a:r>
            <a:endParaRPr lang="en-GB" sz="2000" dirty="0"/>
          </a:p>
        </p:txBody>
      </p:sp>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rPr>
              <a:t>Improved relationships</a:t>
            </a:r>
          </a:p>
        </p:txBody>
      </p:sp>
    </p:spTree>
    <p:extLst>
      <p:ext uri="{BB962C8B-B14F-4D97-AF65-F5344CB8AC3E}">
        <p14:creationId xmlns:p14="http://schemas.microsoft.com/office/powerpoint/2010/main" val="39612551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3" name="Rectangle 2"/>
          <p:cNvSpPr/>
          <p:nvPr/>
        </p:nvSpPr>
        <p:spPr>
          <a:xfrm>
            <a:off x="4865" y="4797152"/>
            <a:ext cx="5568149" cy="1872208"/>
          </a:xfrm>
          <a:prstGeom prst="rect">
            <a:avLst/>
          </a:prstGeom>
          <a:solidFill>
            <a:schemeClr val="lt1">
              <a:alpha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xtBox 3"/>
          <p:cNvSpPr txBox="1"/>
          <p:nvPr/>
        </p:nvSpPr>
        <p:spPr>
          <a:xfrm>
            <a:off x="160647" y="5071536"/>
            <a:ext cx="5256584" cy="1323439"/>
          </a:xfrm>
          <a:prstGeom prst="rect">
            <a:avLst/>
          </a:prstGeom>
          <a:noFill/>
        </p:spPr>
        <p:txBody>
          <a:bodyPr wrap="square" rtlCol="0">
            <a:spAutoFit/>
          </a:bodyPr>
          <a:lstStyle/>
          <a:p>
            <a:pPr lvl="0" algn="ctr"/>
            <a:r>
              <a:rPr lang="en-GB" sz="2000" dirty="0">
                <a:latin typeface="+mj-lt"/>
              </a:rPr>
              <a:t>The opportunities that school trips offer to embrace different learning styles means that those that prefer more visual or tactile methods will engage more in the learning. </a:t>
            </a:r>
            <a:endParaRPr lang="en-GB" sz="2000" dirty="0"/>
          </a:p>
        </p:txBody>
      </p:sp>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rPr>
              <a:t>Higher engagement</a:t>
            </a:r>
          </a:p>
        </p:txBody>
      </p:sp>
    </p:spTree>
    <p:extLst>
      <p:ext uri="{BB962C8B-B14F-4D97-AF65-F5344CB8AC3E}">
        <p14:creationId xmlns:p14="http://schemas.microsoft.com/office/powerpoint/2010/main" val="285639715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 y="4869160"/>
            <a:ext cx="5580112" cy="1750282"/>
          </a:xfrm>
          <a:prstGeom prst="rect">
            <a:avLst/>
          </a:prstGeom>
          <a:solidFill>
            <a:schemeClr val="lt1">
              <a:alpha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xtBox 3"/>
          <p:cNvSpPr txBox="1"/>
          <p:nvPr/>
        </p:nvSpPr>
        <p:spPr>
          <a:xfrm>
            <a:off x="143763" y="5082581"/>
            <a:ext cx="5292588" cy="1323439"/>
          </a:xfrm>
          <a:prstGeom prst="rect">
            <a:avLst/>
          </a:prstGeom>
          <a:noFill/>
        </p:spPr>
        <p:txBody>
          <a:bodyPr wrap="square" rtlCol="0">
            <a:spAutoFit/>
          </a:bodyPr>
          <a:lstStyle/>
          <a:p>
            <a:pPr lvl="0" algn="ctr"/>
            <a:r>
              <a:rPr lang="en-GB" sz="2000" dirty="0">
                <a:latin typeface="+mj-lt"/>
              </a:rPr>
              <a:t>By experiencing another country and culture, enjoying new foods and seeing different landscapes on a school trip, students can become more confident and open to new things. </a:t>
            </a:r>
            <a:endParaRPr lang="en-GB" sz="2000" dirty="0"/>
          </a:p>
        </p:txBody>
      </p:sp>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rPr>
              <a:t>Improved confidence</a:t>
            </a:r>
          </a:p>
        </p:txBody>
      </p:sp>
    </p:spTree>
    <p:extLst>
      <p:ext uri="{BB962C8B-B14F-4D97-AF65-F5344CB8AC3E}">
        <p14:creationId xmlns:p14="http://schemas.microsoft.com/office/powerpoint/2010/main" val="9118418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53" y="1072147"/>
            <a:ext cx="3291951" cy="5785853"/>
          </a:xfrm>
          <a:prstGeom prst="rect">
            <a:avLst/>
          </a:prstGeom>
          <a:ln>
            <a:noFill/>
          </a:ln>
        </p:spPr>
      </p:pic>
      <p:sp>
        <p:nvSpPr>
          <p:cNvPr id="2" name="TextBox 1"/>
          <p:cNvSpPr txBox="1"/>
          <p:nvPr/>
        </p:nvSpPr>
        <p:spPr>
          <a:xfrm>
            <a:off x="3851920" y="1300698"/>
            <a:ext cx="4896544" cy="400110"/>
          </a:xfrm>
          <a:prstGeom prst="rect">
            <a:avLst/>
          </a:prstGeom>
          <a:noFill/>
        </p:spPr>
        <p:txBody>
          <a:bodyPr wrap="square" rtlCol="0">
            <a:spAutoFit/>
          </a:bodyPr>
          <a:lstStyle/>
          <a:p>
            <a:pPr lvl="0"/>
            <a:r>
              <a:rPr lang="en-GB" sz="2000" dirty="0">
                <a:solidFill>
                  <a:srgbClr val="2F7DE1"/>
                </a:solidFill>
                <a:latin typeface="+mn-lt"/>
              </a:rPr>
              <a:t>30 years of experience</a:t>
            </a:r>
          </a:p>
        </p:txBody>
      </p:sp>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9" name="TextBox 8"/>
          <p:cNvSpPr txBox="1"/>
          <p:nvPr/>
        </p:nvSpPr>
        <p:spPr>
          <a:xfrm>
            <a:off x="3851884" y="5517232"/>
            <a:ext cx="4896544" cy="923330"/>
          </a:xfrm>
          <a:prstGeom prst="rect">
            <a:avLst/>
          </a:prstGeom>
          <a:noFill/>
        </p:spPr>
        <p:txBody>
          <a:bodyPr wrap="square" rtlCol="0">
            <a:spAutoFit/>
          </a:bodyPr>
          <a:lstStyle/>
          <a:p>
            <a:pPr lvl="0"/>
            <a:r>
              <a:rPr lang="en-GB" dirty="0">
                <a:solidFill>
                  <a:srgbClr val="5F5F5F"/>
                </a:solidFill>
                <a:latin typeface="+mn-lt"/>
              </a:rPr>
              <a:t>You’re financially protected by Halsbury’s ABTA bond and all the company’s flight packages are ATOL protected too.</a:t>
            </a:r>
          </a:p>
        </p:txBody>
      </p:sp>
      <p:sp>
        <p:nvSpPr>
          <p:cNvPr id="10" name="TextBox 9"/>
          <p:cNvSpPr txBox="1"/>
          <p:nvPr/>
        </p:nvSpPr>
        <p:spPr>
          <a:xfrm>
            <a:off x="3851920" y="2636912"/>
            <a:ext cx="4896544" cy="1754326"/>
          </a:xfrm>
          <a:prstGeom prst="rect">
            <a:avLst/>
          </a:prstGeom>
          <a:noFill/>
        </p:spPr>
        <p:txBody>
          <a:bodyPr wrap="square" rtlCol="0">
            <a:spAutoFit/>
          </a:bodyPr>
          <a:lstStyle/>
          <a:p>
            <a:pPr lvl="0"/>
            <a:r>
              <a:rPr lang="en-GB" dirty="0">
                <a:solidFill>
                  <a:srgbClr val="5F5F5F"/>
                </a:solidFill>
                <a:latin typeface="+mn-lt"/>
              </a:rPr>
              <a:t>Keith’s passionate belief in the educational value of school trips is what drove the creation of Halsbury Travel. He wanted to make the process easier for teachers, so that more young people would have the opportunity to experience learning outside the classroom.</a:t>
            </a:r>
          </a:p>
        </p:txBody>
      </p:sp>
      <p:sp>
        <p:nvSpPr>
          <p:cNvPr id="11" name="TextBox 10"/>
          <p:cNvSpPr txBox="1"/>
          <p:nvPr/>
        </p:nvSpPr>
        <p:spPr>
          <a:xfrm>
            <a:off x="3851920" y="1641574"/>
            <a:ext cx="4896544" cy="923330"/>
          </a:xfrm>
          <a:prstGeom prst="rect">
            <a:avLst/>
          </a:prstGeom>
          <a:noFill/>
        </p:spPr>
        <p:txBody>
          <a:bodyPr wrap="square" rtlCol="0">
            <a:spAutoFit/>
          </a:bodyPr>
          <a:lstStyle/>
          <a:p>
            <a:pPr lvl="0"/>
            <a:r>
              <a:rPr lang="en-GB" dirty="0">
                <a:solidFill>
                  <a:srgbClr val="5F5F5F"/>
                </a:solidFill>
                <a:latin typeface="+mn-lt"/>
              </a:rPr>
              <a:t>Halsbury Travel has been arranging school trips abroad for more than 30 years. The company was founded in 1986 by former teacher Keith Sharkey. </a:t>
            </a:r>
          </a:p>
        </p:txBody>
      </p:sp>
      <p:sp>
        <p:nvSpPr>
          <p:cNvPr id="12" name="TextBox 11"/>
          <p:cNvSpPr txBox="1"/>
          <p:nvPr/>
        </p:nvSpPr>
        <p:spPr>
          <a:xfrm>
            <a:off x="3851884" y="4509120"/>
            <a:ext cx="4896544" cy="400110"/>
          </a:xfrm>
          <a:prstGeom prst="rect">
            <a:avLst/>
          </a:prstGeom>
          <a:noFill/>
        </p:spPr>
        <p:txBody>
          <a:bodyPr wrap="square" rtlCol="0">
            <a:spAutoFit/>
          </a:bodyPr>
          <a:lstStyle/>
          <a:p>
            <a:pPr lvl="0"/>
            <a:r>
              <a:rPr lang="en-GB" sz="2000" dirty="0">
                <a:solidFill>
                  <a:srgbClr val="2F7DE1"/>
                </a:solidFill>
                <a:latin typeface="+mn-lt"/>
              </a:rPr>
              <a:t>Financially protected</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4933482"/>
            <a:ext cx="1208569" cy="5837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8645" y="4820885"/>
            <a:ext cx="541507" cy="768355"/>
          </a:xfrm>
          <a:prstGeom prst="rect">
            <a:avLst/>
          </a:prstGeom>
        </p:spPr>
      </p:pic>
    </p:spTree>
    <p:extLst>
      <p:ext uri="{BB962C8B-B14F-4D97-AF65-F5344CB8AC3E}">
        <p14:creationId xmlns:p14="http://schemas.microsoft.com/office/powerpoint/2010/main" val="351851345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0" y="1067715"/>
            <a:ext cx="3294473" cy="579028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pPr lvl="0"/>
            <a:r>
              <a:rPr lang="en-GB" dirty="0">
                <a:solidFill>
                  <a:srgbClr val="5F5F5F"/>
                </a:solidFill>
                <a:latin typeface="+mn-lt"/>
              </a:rPr>
              <a:t>And it’s been awarded the Learning Outside the Classroom Quality Badge, which demonstrates its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pPr lvl="0"/>
            <a:r>
              <a:rPr lang="en-GB" dirty="0">
                <a:solidFill>
                  <a:srgbClr val="5F5F5F"/>
                </a:solidFill>
                <a:latin typeface="+mn-lt"/>
              </a:rPr>
              <a:t>Halsbury is also an Assured Member of the School Travel Forum, which demonstrates its commitment to prioritising the health and safety of its groups.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113C59"/>
                </a:solidFill>
                <a:latin typeface="+mj-lt"/>
              </a:rPr>
              <a:t>Any Questions?</a:t>
            </a:r>
            <a:endParaRPr lang="en-GB" sz="7200" dirty="0">
              <a:solidFill>
                <a:srgbClr val="113C59"/>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65352"/>
            <a:ext cx="3021109" cy="3021109"/>
          </a:xfrm>
          <a:prstGeom prst="rect">
            <a:avLst/>
          </a:prstGeom>
        </p:spPr>
      </p:pic>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031325"/>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are we going to see and do?</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How are school trips beneficial?</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31236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292080" y="2321496"/>
            <a:ext cx="3351566"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790" y="1774522"/>
            <a:ext cx="1078414" cy="1078414"/>
          </a:xfrm>
          <a:prstGeom prst="rect">
            <a:avLst/>
          </a:prstGeom>
        </p:spPr>
      </p:pic>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096343" cy="2862322"/>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Visits and entrance fees?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050672"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436909" y="3049895"/>
            <a:ext cx="3096343" cy="646331"/>
          </a:xfrm>
          <a:prstGeom prst="rect">
            <a:avLst/>
          </a:prstGeom>
          <a:noFill/>
        </p:spPr>
        <p:txBody>
          <a:bodyPr wrap="square" rtlCol="0">
            <a:spAutoFit/>
          </a:bodyPr>
          <a:lstStyle/>
          <a:p>
            <a:pPr lvl="0"/>
            <a:r>
              <a:rPr lang="en-GB" dirty="0">
                <a:solidFill>
                  <a:srgbClr val="5F5F5F"/>
                </a:solidFill>
                <a:latin typeface="+mn-lt"/>
              </a:rPr>
              <a:t>E.g. ‘This trip is open to all Year 10 history students.’</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765354"/>
            <a:ext cx="3024334" cy="2668530"/>
          </a:xfrm>
          <a:prstGeom prst="rect">
            <a:avLst/>
          </a:prstGeom>
        </p:spPr>
      </p:pic>
      <p:sp>
        <p:nvSpPr>
          <p:cNvPr id="12" name="TextBox 11"/>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1 slide per visit/attraction</a:t>
            </a:r>
          </a:p>
        </p:txBody>
      </p:sp>
      <p:sp>
        <p:nvSpPr>
          <p:cNvPr id="13" name="TextBox 12"/>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destination guide or create your own description</a:t>
            </a:r>
          </a:p>
        </p:txBody>
      </p:sp>
      <p:sp>
        <p:nvSpPr>
          <p:cNvPr id="14" name="Rectangle 1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5354"/>
            <a:ext cx="3024334" cy="2668530"/>
          </a:xfrm>
          <a:prstGeom prst="rect">
            <a:avLst/>
          </a:prstGeom>
        </p:spPr>
      </p:pic>
      <p:sp>
        <p:nvSpPr>
          <p:cNvPr id="3" name="TextBox 2"/>
          <p:cNvSpPr txBox="1"/>
          <p:nvPr/>
        </p:nvSpPr>
        <p:spPr>
          <a:xfrm>
            <a:off x="3563887" y="1813492"/>
            <a:ext cx="5328593" cy="468944"/>
          </a:xfrm>
          <a:prstGeom prst="rect">
            <a:avLst/>
          </a:prstGeom>
          <a:noFill/>
        </p:spPr>
        <p:txBody>
          <a:bodyPr wrap="square" rtlCol="0">
            <a:spAutoFit/>
          </a:bodyPr>
          <a:lstStyle/>
          <a:p>
            <a:pPr lvl="0"/>
            <a:r>
              <a:rPr lang="en-GB" sz="2400" dirty="0">
                <a:solidFill>
                  <a:srgbClr val="2F7DE1"/>
                </a:solidFill>
                <a:latin typeface="+mn-lt"/>
              </a:rPr>
              <a:t>e.g. Roman Forum</a:t>
            </a:r>
          </a:p>
        </p:txBody>
      </p:sp>
      <p:sp>
        <p:nvSpPr>
          <p:cNvPr id="7" name="TextBox 6"/>
          <p:cNvSpPr txBox="1"/>
          <p:nvPr/>
        </p:nvSpPr>
        <p:spPr>
          <a:xfrm>
            <a:off x="3573412" y="2564904"/>
            <a:ext cx="5031035" cy="341632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The forum was the centre of political, commercial and judicial life in ancient Rome. The largest buildings were the basilicas</a:t>
            </a:r>
            <a:r>
              <a:rPr lang="en-GB">
                <a:solidFill>
                  <a:srgbClr val="5F5F5F"/>
                </a:solidFill>
                <a:latin typeface="+mn-lt"/>
              </a:rPr>
              <a:t>, where legal </a:t>
            </a:r>
            <a:r>
              <a:rPr lang="en-GB" dirty="0">
                <a:solidFill>
                  <a:srgbClr val="5F5F5F"/>
                </a:solidFill>
                <a:latin typeface="+mn-lt"/>
              </a:rPr>
              <a:t>cases were heard. </a:t>
            </a:r>
          </a:p>
          <a:p>
            <a:pPr lvl="0"/>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It emerged as such in the 7th century BCE and maintained this position well into the Imperial period, when it was reduced to a monumental area.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It was mostly abandoned at the end of the 4th century.</a:t>
            </a:r>
          </a:p>
        </p:txBody>
      </p:sp>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8" y="1765354"/>
            <a:ext cx="3029245" cy="3011319"/>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323529" y="4221088"/>
            <a:ext cx="8568951" cy="2636912"/>
          </a:xfrm>
          <a:prstGeom prst="rect">
            <a:avLst/>
          </a:prstGeom>
          <a:solidFill>
            <a:schemeClr val="lt1">
              <a:alpha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xtBox 3"/>
          <p:cNvSpPr txBox="1"/>
          <p:nvPr/>
        </p:nvSpPr>
        <p:spPr>
          <a:xfrm>
            <a:off x="935596" y="4509120"/>
            <a:ext cx="7344816" cy="2062103"/>
          </a:xfrm>
          <a:prstGeom prst="rect">
            <a:avLst/>
          </a:prstGeom>
          <a:noFill/>
        </p:spPr>
        <p:txBody>
          <a:bodyPr wrap="square" rtlCol="0">
            <a:spAutoFit/>
          </a:bodyPr>
          <a:lstStyle/>
          <a:p>
            <a:pPr lvl="0" algn="ctr"/>
            <a:r>
              <a:rPr lang="en-GB" sz="2400" dirty="0">
                <a:latin typeface="+mj-lt"/>
              </a:rPr>
              <a:t>“When planned and implemented well, learning outside the classroom contributed significantly to raising standards and improving pupils’ personal, social and emotional development.”</a:t>
            </a:r>
          </a:p>
          <a:p>
            <a:pPr lvl="0" algn="ctr"/>
            <a:endParaRPr lang="en-GB" sz="1600" dirty="0"/>
          </a:p>
          <a:p>
            <a:pPr lvl="0" algn="ctr"/>
            <a:r>
              <a:rPr lang="en-GB" sz="1600" b="1" dirty="0"/>
              <a:t>Ofsted, </a:t>
            </a:r>
            <a:r>
              <a:rPr lang="en-GB" sz="1600" b="1" dirty="0" err="1"/>
              <a:t>LOtC</a:t>
            </a:r>
            <a:r>
              <a:rPr lang="en-GB" sz="1600" b="1" dirty="0"/>
              <a:t>: how far should you go? 2008</a:t>
            </a:r>
            <a:endParaRPr lang="en-GB" sz="1600" b="1" dirty="0">
              <a:latin typeface="+mj-lt"/>
            </a:endParaRPr>
          </a:p>
        </p:txBody>
      </p:sp>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the benefits of school trips?</a:t>
            </a:r>
          </a:p>
        </p:txBody>
      </p:sp>
    </p:spTree>
    <p:extLst>
      <p:ext uri="{BB962C8B-B14F-4D97-AF65-F5344CB8AC3E}">
        <p14:creationId xmlns:p14="http://schemas.microsoft.com/office/powerpoint/2010/main" val="331798758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 school trip has many benefits</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09" y="2132856"/>
            <a:ext cx="6622591" cy="3711111"/>
          </a:xfrm>
          <a:prstGeom prst="rect">
            <a:avLst/>
          </a:prstGeom>
        </p:spPr>
      </p:pic>
    </p:spTree>
    <p:extLst>
      <p:ext uri="{BB962C8B-B14F-4D97-AF65-F5344CB8AC3E}">
        <p14:creationId xmlns:p14="http://schemas.microsoft.com/office/powerpoint/2010/main" val="3179714849"/>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722</Words>
  <Application>Microsoft Office PowerPoint</Application>
  <PresentationFormat>On-screen Show (4:3)</PresentationFormat>
  <Paragraphs>73</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Anne-Marie Rollings</cp:lastModifiedBy>
  <cp:revision>54</cp:revision>
  <dcterms:created xsi:type="dcterms:W3CDTF">2017-08-02T15:10:25Z</dcterms:created>
  <dcterms:modified xsi:type="dcterms:W3CDTF">2021-08-31T11:51:23Z</dcterms:modified>
</cp:coreProperties>
</file>